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3" r:id="rId3"/>
    <p:sldId id="274" r:id="rId4"/>
    <p:sldId id="259" r:id="rId5"/>
    <p:sldId id="260" r:id="rId6"/>
    <p:sldId id="261" r:id="rId7"/>
    <p:sldId id="262" r:id="rId8"/>
    <p:sldId id="263" r:id="rId9"/>
    <p:sldId id="264" r:id="rId10"/>
    <p:sldId id="308" r:id="rId11"/>
    <p:sldId id="31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E2A8"/>
    <a:srgbClr val="017742"/>
    <a:srgbClr val="B7E1A8"/>
    <a:srgbClr val="009A00"/>
    <a:srgbClr val="A47C4F"/>
    <a:srgbClr val="769833"/>
    <a:srgbClr val="8C9728"/>
    <a:srgbClr val="DEEDDA"/>
    <a:srgbClr val="2F7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4662"/>
  </p:normalViewPr>
  <p:slideViewPr>
    <p:cSldViewPr snapToGrid="0" snapToObjects="1">
      <p:cViewPr>
        <p:scale>
          <a:sx n="68" d="100"/>
          <a:sy n="68" d="100"/>
        </p:scale>
        <p:origin x="1264" y="10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A0AF67C-93DA-46D1-ACCB-7B933D5CB1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45766" y="2"/>
            <a:ext cx="6846234" cy="6857999"/>
          </a:xfrm>
          <a:custGeom>
            <a:avLst/>
            <a:gdLst>
              <a:gd name="connsiteX0" fmla="*/ 6038235 w 6846234"/>
              <a:gd name="connsiteY0" fmla="*/ 5143498 h 6857999"/>
              <a:gd name="connsiteX1" fmla="*/ 6602844 w 6846234"/>
              <a:gd name="connsiteY1" fmla="*/ 5377380 h 6857999"/>
              <a:gd name="connsiteX2" fmla="*/ 6846234 w 6846234"/>
              <a:gd name="connsiteY2" fmla="*/ 5620752 h 6857999"/>
              <a:gd name="connsiteX3" fmla="*/ 6846234 w 6846234"/>
              <a:gd name="connsiteY3" fmla="*/ 6857996 h 6857999"/>
              <a:gd name="connsiteX4" fmla="*/ 3993001 w 6846234"/>
              <a:gd name="connsiteY4" fmla="*/ 6857996 h 6857999"/>
              <a:gd name="connsiteX5" fmla="*/ 5473627 w 6846234"/>
              <a:gd name="connsiteY5" fmla="*/ 5377380 h 6857999"/>
              <a:gd name="connsiteX6" fmla="*/ 6038235 w 6846234"/>
              <a:gd name="connsiteY6" fmla="*/ 5143498 h 6857999"/>
              <a:gd name="connsiteX7" fmla="*/ 4960082 w 6846234"/>
              <a:gd name="connsiteY7" fmla="*/ 0 h 6857999"/>
              <a:gd name="connsiteX8" fmla="*/ 6846234 w 6846234"/>
              <a:gd name="connsiteY8" fmla="*/ 0 h 6857999"/>
              <a:gd name="connsiteX9" fmla="*/ 6846234 w 6846234"/>
              <a:gd name="connsiteY9" fmla="*/ 68142 h 6857999"/>
              <a:gd name="connsiteX10" fmla="*/ 6501851 w 6846234"/>
              <a:gd name="connsiteY10" fmla="*/ 412522 h 6857999"/>
              <a:gd name="connsiteX11" fmla="*/ 5372634 w 6846234"/>
              <a:gd name="connsiteY11" fmla="*/ 412522 h 6857999"/>
              <a:gd name="connsiteX12" fmla="*/ 4131 w 6846234"/>
              <a:gd name="connsiteY12" fmla="*/ 0 h 6857999"/>
              <a:gd name="connsiteX13" fmla="*/ 3851021 w 6846234"/>
              <a:gd name="connsiteY13" fmla="*/ 0 h 6857999"/>
              <a:gd name="connsiteX14" fmla="*/ 6120216 w 6846234"/>
              <a:gd name="connsiteY14" fmla="*/ 2269196 h 6857999"/>
              <a:gd name="connsiteX15" fmla="*/ 6120216 w 6846234"/>
              <a:gd name="connsiteY15" fmla="*/ 3398413 h 6857999"/>
              <a:gd name="connsiteX16" fmla="*/ 2660607 w 6846234"/>
              <a:gd name="connsiteY16" fmla="*/ 6857999 h 6857999"/>
              <a:gd name="connsiteX17" fmla="*/ 1087326 w 6846234"/>
              <a:gd name="connsiteY17" fmla="*/ 6857999 h 6857999"/>
              <a:gd name="connsiteX18" fmla="*/ 648325 w 6846234"/>
              <a:gd name="connsiteY18" fmla="*/ 6419031 h 6857999"/>
              <a:gd name="connsiteX19" fmla="*/ 341827 w 6846234"/>
              <a:gd name="connsiteY19" fmla="*/ 5743195 h 6857999"/>
              <a:gd name="connsiteX20" fmla="*/ 566220 w 6846234"/>
              <a:gd name="connsiteY20" fmla="*/ 5149202 h 6857999"/>
              <a:gd name="connsiteX21" fmla="*/ 565015 w 6846234"/>
              <a:gd name="connsiteY21" fmla="*/ 5148391 h 6857999"/>
              <a:gd name="connsiteX22" fmla="*/ 588296 w 6846234"/>
              <a:gd name="connsiteY22" fmla="*/ 5125060 h 6857999"/>
              <a:gd name="connsiteX23" fmla="*/ 622009 w 6846234"/>
              <a:gd name="connsiteY23" fmla="*/ 5091374 h 6857999"/>
              <a:gd name="connsiteX24" fmla="*/ 2854627 w 6846234"/>
              <a:gd name="connsiteY24" fmla="*/ 2858753 h 6857999"/>
              <a:gd name="connsiteX25" fmla="*/ 0 w 6846234"/>
              <a:gd name="connsiteY25" fmla="*/ 413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46234" h="6857999">
                <a:moveTo>
                  <a:pt x="6038235" y="5143498"/>
                </a:moveTo>
                <a:cubicBezTo>
                  <a:pt x="6242583" y="5143498"/>
                  <a:pt x="6446931" y="5221458"/>
                  <a:pt x="6602844" y="5377380"/>
                </a:cubicBezTo>
                <a:lnTo>
                  <a:pt x="6846234" y="5620752"/>
                </a:lnTo>
                <a:lnTo>
                  <a:pt x="6846234" y="6857996"/>
                </a:lnTo>
                <a:lnTo>
                  <a:pt x="3993001" y="6857996"/>
                </a:lnTo>
                <a:lnTo>
                  <a:pt x="5473627" y="5377380"/>
                </a:lnTo>
                <a:cubicBezTo>
                  <a:pt x="5629539" y="5221458"/>
                  <a:pt x="5833887" y="5143498"/>
                  <a:pt x="6038235" y="5143498"/>
                </a:cubicBezTo>
                <a:close/>
                <a:moveTo>
                  <a:pt x="4960082" y="0"/>
                </a:moveTo>
                <a:lnTo>
                  <a:pt x="6846234" y="0"/>
                </a:lnTo>
                <a:lnTo>
                  <a:pt x="6846234" y="68142"/>
                </a:lnTo>
                <a:lnTo>
                  <a:pt x="6501851" y="412522"/>
                </a:lnTo>
                <a:cubicBezTo>
                  <a:pt x="6190027" y="724365"/>
                  <a:pt x="5684459" y="724365"/>
                  <a:pt x="5372634" y="412522"/>
                </a:cubicBezTo>
                <a:close/>
                <a:moveTo>
                  <a:pt x="4131" y="0"/>
                </a:moveTo>
                <a:lnTo>
                  <a:pt x="3851021" y="0"/>
                </a:lnTo>
                <a:lnTo>
                  <a:pt x="6120216" y="2269196"/>
                </a:lnTo>
                <a:cubicBezTo>
                  <a:pt x="6432034" y="2581020"/>
                  <a:pt x="6432034" y="3086588"/>
                  <a:pt x="6120216" y="3398413"/>
                </a:cubicBezTo>
                <a:lnTo>
                  <a:pt x="2660607" y="6857999"/>
                </a:lnTo>
                <a:lnTo>
                  <a:pt x="1087326" y="6857999"/>
                </a:lnTo>
                <a:lnTo>
                  <a:pt x="648325" y="6419031"/>
                </a:lnTo>
                <a:cubicBezTo>
                  <a:pt x="460452" y="6254345"/>
                  <a:pt x="341827" y="6012618"/>
                  <a:pt x="341827" y="5743195"/>
                </a:cubicBezTo>
                <a:cubicBezTo>
                  <a:pt x="341827" y="5515503"/>
                  <a:pt x="426562" y="5307525"/>
                  <a:pt x="566220" y="5149202"/>
                </a:cubicBezTo>
                <a:cubicBezTo>
                  <a:pt x="565818" y="5148952"/>
                  <a:pt x="565417" y="5148640"/>
                  <a:pt x="565015" y="5148391"/>
                </a:cubicBezTo>
                <a:lnTo>
                  <a:pt x="588296" y="5125060"/>
                </a:lnTo>
                <a:cubicBezTo>
                  <a:pt x="599234" y="5113581"/>
                  <a:pt x="610476" y="5102291"/>
                  <a:pt x="622009" y="5091374"/>
                </a:cubicBezTo>
                <a:lnTo>
                  <a:pt x="2854627" y="2858753"/>
                </a:lnTo>
                <a:lnTo>
                  <a:pt x="0" y="413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Replace Image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9707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B5D0F0-1901-4D7A-90B1-5607E641FE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1740" y="1049839"/>
            <a:ext cx="4758322" cy="4758322"/>
          </a:xfrm>
          <a:custGeom>
            <a:avLst/>
            <a:gdLst>
              <a:gd name="connsiteX0" fmla="*/ 2379161 w 4758322"/>
              <a:gd name="connsiteY0" fmla="*/ 0 h 4758322"/>
              <a:gd name="connsiteX1" fmla="*/ 4758322 w 4758322"/>
              <a:gd name="connsiteY1" fmla="*/ 2379161 h 4758322"/>
              <a:gd name="connsiteX2" fmla="*/ 2379161 w 4758322"/>
              <a:gd name="connsiteY2" fmla="*/ 4758322 h 4758322"/>
              <a:gd name="connsiteX3" fmla="*/ 0 w 4758322"/>
              <a:gd name="connsiteY3" fmla="*/ 2379161 h 4758322"/>
              <a:gd name="connsiteX4" fmla="*/ 2379161 w 4758322"/>
              <a:gd name="connsiteY4" fmla="*/ 0 h 475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322" h="4758322">
                <a:moveTo>
                  <a:pt x="2379161" y="0"/>
                </a:moveTo>
                <a:cubicBezTo>
                  <a:pt x="3693135" y="0"/>
                  <a:pt x="4758322" y="1065187"/>
                  <a:pt x="4758322" y="2379161"/>
                </a:cubicBezTo>
                <a:cubicBezTo>
                  <a:pt x="4758322" y="3693135"/>
                  <a:pt x="3693135" y="4758322"/>
                  <a:pt x="2379161" y="4758322"/>
                </a:cubicBezTo>
                <a:cubicBezTo>
                  <a:pt x="1065187" y="4758322"/>
                  <a:pt x="0" y="3693135"/>
                  <a:pt x="0" y="2379161"/>
                </a:cubicBezTo>
                <a:cubicBezTo>
                  <a:pt x="0" y="1065187"/>
                  <a:pt x="1065187" y="0"/>
                  <a:pt x="237916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1270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Replace Image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1849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64DAFD-BAB2-47B1-820B-C3936DA517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2150" y="790576"/>
            <a:ext cx="3249777" cy="4076417"/>
          </a:xfrm>
          <a:custGeom>
            <a:avLst/>
            <a:gdLst>
              <a:gd name="connsiteX0" fmla="*/ 185140 w 3249777"/>
              <a:gd name="connsiteY0" fmla="*/ 0 h 4076417"/>
              <a:gd name="connsiteX1" fmla="*/ 3064637 w 3249777"/>
              <a:gd name="connsiteY1" fmla="*/ 0 h 4076417"/>
              <a:gd name="connsiteX2" fmla="*/ 3249777 w 3249777"/>
              <a:gd name="connsiteY2" fmla="*/ 185140 h 4076417"/>
              <a:gd name="connsiteX3" fmla="*/ 3249777 w 3249777"/>
              <a:gd name="connsiteY3" fmla="*/ 3891277 h 4076417"/>
              <a:gd name="connsiteX4" fmla="*/ 3064637 w 3249777"/>
              <a:gd name="connsiteY4" fmla="*/ 4076417 h 4076417"/>
              <a:gd name="connsiteX5" fmla="*/ 185140 w 3249777"/>
              <a:gd name="connsiteY5" fmla="*/ 4076417 h 4076417"/>
              <a:gd name="connsiteX6" fmla="*/ 0 w 3249777"/>
              <a:gd name="connsiteY6" fmla="*/ 3891277 h 4076417"/>
              <a:gd name="connsiteX7" fmla="*/ 0 w 3249777"/>
              <a:gd name="connsiteY7" fmla="*/ 185140 h 4076417"/>
              <a:gd name="connsiteX8" fmla="*/ 185140 w 3249777"/>
              <a:gd name="connsiteY8" fmla="*/ 0 h 40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777" h="4076417">
                <a:moveTo>
                  <a:pt x="185140" y="0"/>
                </a:moveTo>
                <a:lnTo>
                  <a:pt x="3064637" y="0"/>
                </a:lnTo>
                <a:cubicBezTo>
                  <a:pt x="3166887" y="0"/>
                  <a:pt x="3249777" y="82890"/>
                  <a:pt x="3249777" y="185140"/>
                </a:cubicBezTo>
                <a:lnTo>
                  <a:pt x="3249777" y="3891277"/>
                </a:lnTo>
                <a:cubicBezTo>
                  <a:pt x="3249777" y="3993527"/>
                  <a:pt x="3166887" y="4076417"/>
                  <a:pt x="3064637" y="4076417"/>
                </a:cubicBezTo>
                <a:lnTo>
                  <a:pt x="185140" y="4076417"/>
                </a:lnTo>
                <a:cubicBezTo>
                  <a:pt x="82890" y="4076417"/>
                  <a:pt x="0" y="3993527"/>
                  <a:pt x="0" y="3891277"/>
                </a:cubicBezTo>
                <a:lnTo>
                  <a:pt x="0" y="185140"/>
                </a:lnTo>
                <a:cubicBezTo>
                  <a:pt x="0" y="82890"/>
                  <a:pt x="82890" y="0"/>
                  <a:pt x="18514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Replace Image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889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1" i="0" kern="1200">
          <a:solidFill>
            <a:schemeClr val="tx1"/>
          </a:solidFill>
          <a:latin typeface="Montserrat SemiBold" pitchFamily="2" charset="7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Montserrat SemiBold" pitchFamily="2" charset="7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ure">
            <a:extLst>
              <a:ext uri="{FF2B5EF4-FFF2-40B4-BE49-F238E27FC236}">
                <a16:creationId xmlns:a16="http://schemas.microsoft.com/office/drawing/2014/main" id="{FEBF06F9-4D17-4B2D-80E0-DBC78AA0F20D}"/>
              </a:ext>
            </a:extLst>
          </p:cNvPr>
          <p:cNvSpPr/>
          <p:nvPr/>
        </p:nvSpPr>
        <p:spPr>
          <a:xfrm>
            <a:off x="0" y="337429"/>
            <a:ext cx="12192000" cy="685800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71D7AB-C607-4EF1-A80B-8A7923895555}"/>
              </a:ext>
            </a:extLst>
          </p:cNvPr>
          <p:cNvCxnSpPr>
            <a:cxnSpLocks/>
          </p:cNvCxnSpPr>
          <p:nvPr/>
        </p:nvCxnSpPr>
        <p:spPr>
          <a:xfrm>
            <a:off x="5640677" y="447311"/>
            <a:ext cx="1000489" cy="1000489"/>
          </a:xfrm>
          <a:prstGeom prst="line">
            <a:avLst/>
          </a:prstGeom>
          <a:ln w="12700" cap="rnd" cmpd="sng">
            <a:solidFill>
              <a:srgbClr val="00774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AE261C-19BF-4B16-A59C-C3514CBECE8F}"/>
              </a:ext>
            </a:extLst>
          </p:cNvPr>
          <p:cNvCxnSpPr>
            <a:cxnSpLocks/>
          </p:cNvCxnSpPr>
          <p:nvPr/>
        </p:nvCxnSpPr>
        <p:spPr>
          <a:xfrm flipH="1">
            <a:off x="8472039" y="5391410"/>
            <a:ext cx="1129161" cy="1129161"/>
          </a:xfrm>
          <a:prstGeom prst="line">
            <a:avLst/>
          </a:prstGeom>
          <a:ln w="12700" cap="rnd" cmpd="sng">
            <a:solidFill>
              <a:srgbClr val="00774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4AB3CA43-43B4-2396-F19D-28D2959FDE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3" r="40" b="50"/>
          <a:stretch/>
        </p:blipFill>
        <p:spPr>
          <a:xfrm>
            <a:off x="5345766" y="0"/>
            <a:ext cx="6846234" cy="6857996"/>
          </a:xfr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AC41D8-E957-4ABE-ACA4-9BAFE196721B}"/>
              </a:ext>
            </a:extLst>
          </p:cNvPr>
          <p:cNvCxnSpPr>
            <a:cxnSpLocks/>
          </p:cNvCxnSpPr>
          <p:nvPr/>
        </p:nvCxnSpPr>
        <p:spPr>
          <a:xfrm>
            <a:off x="2154659" y="3672644"/>
            <a:ext cx="1955251" cy="0"/>
          </a:xfrm>
          <a:prstGeom prst="line">
            <a:avLst/>
          </a:prstGeom>
          <a:ln w="57150" cap="rnd" cmpd="sng">
            <a:solidFill>
              <a:srgbClr val="FFC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B739A0-5E73-4AE9-9A46-49157548A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72" y="1174348"/>
            <a:ext cx="2836929" cy="40381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B0F46-2EEC-D18B-C826-4C66D0F0EB9F}"/>
              </a:ext>
            </a:extLst>
          </p:cNvPr>
          <p:cNvSpPr txBox="1"/>
          <p:nvPr/>
        </p:nvSpPr>
        <p:spPr>
          <a:xfrm>
            <a:off x="758363" y="2119361"/>
            <a:ext cx="47478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2F7142"/>
                </a:solidFill>
              </a:rPr>
              <a:t>Reimagining Waste Segregation with AI</a:t>
            </a:r>
            <a:endParaRPr lang="en-US" sz="4000" b="1" dirty="0">
              <a:solidFill>
                <a:srgbClr val="2F714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1D6FF-F9C0-6906-E4BE-E984704E452B}"/>
              </a:ext>
            </a:extLst>
          </p:cNvPr>
          <p:cNvSpPr txBox="1"/>
          <p:nvPr/>
        </p:nvSpPr>
        <p:spPr>
          <a:xfrm>
            <a:off x="151237" y="4005721"/>
            <a:ext cx="600872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2000" b="1" dirty="0">
                <a:solidFill>
                  <a:srgbClr val="A47C50"/>
                </a:solidFill>
                <a:highlight>
                  <a:srgbClr val="FFFFFF"/>
                </a:highlight>
                <a:latin typeface="Lufga Medium"/>
                <a:ea typeface="Roboto"/>
                <a:cs typeface="Roboto"/>
              </a:rPr>
              <a:t>Smarter, Cleaner, and More Sustainable</a:t>
            </a:r>
          </a:p>
        </p:txBody>
      </p:sp>
    </p:spTree>
    <p:extLst>
      <p:ext uri="{BB962C8B-B14F-4D97-AF65-F5344CB8AC3E}">
        <p14:creationId xmlns:p14="http://schemas.microsoft.com/office/powerpoint/2010/main" val="2698475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ECC38-D553-5424-3D4D-A6BA1F7CB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1"/>
            <a:ext cx="12192000" cy="6822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6617B8-4400-D8F0-C0EC-579375430B37}"/>
              </a:ext>
            </a:extLst>
          </p:cNvPr>
          <p:cNvSpPr/>
          <p:nvPr/>
        </p:nvSpPr>
        <p:spPr>
          <a:xfrm>
            <a:off x="0" y="45302"/>
            <a:ext cx="12192001" cy="6858000"/>
          </a:xfrm>
          <a:prstGeom prst="rect">
            <a:avLst/>
          </a:prstGeom>
          <a:solidFill>
            <a:srgbClr val="0077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C87582-CE19-4223-9422-026C029DE9C1}"/>
              </a:ext>
            </a:extLst>
          </p:cNvPr>
          <p:cNvSpPr/>
          <p:nvPr/>
        </p:nvSpPr>
        <p:spPr>
          <a:xfrm>
            <a:off x="3324224" y="238394"/>
            <a:ext cx="5543552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Lufga"/>
              </a:rPr>
              <a:t>Benefits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Lufga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A662337-A12D-4347-9266-E455495283F4}"/>
              </a:ext>
            </a:extLst>
          </p:cNvPr>
          <p:cNvCxnSpPr>
            <a:cxnSpLocks/>
          </p:cNvCxnSpPr>
          <p:nvPr/>
        </p:nvCxnSpPr>
        <p:spPr>
          <a:xfrm>
            <a:off x="3698699" y="810906"/>
            <a:ext cx="4642203" cy="0"/>
          </a:xfrm>
          <a:prstGeom prst="line">
            <a:avLst/>
          </a:prstGeom>
          <a:ln w="25400" cap="rnd" cmpd="sng">
            <a:solidFill>
              <a:srgbClr val="FFC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D62AF9-EE6E-47B8-9450-877AD038C5A8}"/>
              </a:ext>
            </a:extLst>
          </p:cNvPr>
          <p:cNvGrpSpPr/>
          <p:nvPr/>
        </p:nvGrpSpPr>
        <p:grpSpPr>
          <a:xfrm>
            <a:off x="1036750" y="1028937"/>
            <a:ext cx="10118500" cy="5191686"/>
            <a:chOff x="1007605" y="996195"/>
            <a:chExt cx="10118500" cy="519168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794F85-E3C8-4DCD-BF95-015004E9F6D8}"/>
                </a:ext>
              </a:extLst>
            </p:cNvPr>
            <p:cNvGrpSpPr/>
            <p:nvPr/>
          </p:nvGrpSpPr>
          <p:grpSpPr>
            <a:xfrm>
              <a:off x="2570694" y="2997897"/>
              <a:ext cx="3016991" cy="3189984"/>
              <a:chOff x="2947461" y="3230665"/>
              <a:chExt cx="3016991" cy="318998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4A8A45F-F2C7-4C20-9F69-F9EF1214902C}"/>
                  </a:ext>
                </a:extLst>
              </p:cNvPr>
              <p:cNvGrpSpPr/>
              <p:nvPr/>
            </p:nvGrpSpPr>
            <p:grpSpPr>
              <a:xfrm>
                <a:off x="3227637" y="3230665"/>
                <a:ext cx="2433402" cy="3189984"/>
                <a:chOff x="1701066" y="897113"/>
                <a:chExt cx="2584566" cy="3388148"/>
              </a:xfrm>
            </p:grpSpPr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D3EFFD51-CD3D-4E86-A5C5-C4F003B8C970}"/>
                    </a:ext>
                  </a:extLst>
                </p:cNvPr>
                <p:cNvSpPr/>
                <p:nvPr/>
              </p:nvSpPr>
              <p:spPr>
                <a:xfrm rot="2700000">
                  <a:off x="2485612" y="897113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0CF49A0D-4D34-4952-AD1A-3E3767525CA1}"/>
                    </a:ext>
                  </a:extLst>
                </p:cNvPr>
                <p:cNvSpPr/>
                <p:nvPr/>
              </p:nvSpPr>
              <p:spPr>
                <a:xfrm rot="2700000">
                  <a:off x="2485612" y="3269784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5EF3104E-ADA0-47AD-B3E9-E0EEEE6E8F45}"/>
                    </a:ext>
                  </a:extLst>
                </p:cNvPr>
                <p:cNvSpPr/>
                <p:nvPr/>
              </p:nvSpPr>
              <p:spPr>
                <a:xfrm rot="2700000">
                  <a:off x="1701066" y="1298904"/>
                  <a:ext cx="2584566" cy="2584566"/>
                </a:xfrm>
                <a:prstGeom prst="roundRect">
                  <a:avLst>
                    <a:gd name="adj" fmla="val 1188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3D3F21-A42E-4D77-AA39-4CE1A95AAF7F}"/>
                  </a:ext>
                </a:extLst>
              </p:cNvPr>
              <p:cNvSpPr/>
              <p:nvPr/>
            </p:nvSpPr>
            <p:spPr>
              <a:xfrm>
                <a:off x="2947461" y="4527149"/>
                <a:ext cx="301699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algn="ctr">
                  <a:spcBef>
                    <a:spcPts val="1000"/>
                  </a:spcBef>
                  <a:buClr>
                    <a:schemeClr val="lt1"/>
                  </a:buClr>
                  <a:buSzPts val="1800"/>
                </a:pPr>
                <a:r>
                  <a:rPr lang="en-IN" sz="2000" b="1" dirty="0">
                    <a:solidFill>
                      <a:srgbClr val="007742"/>
                    </a:solidFill>
                    <a:latin typeface="Montserrat" pitchFamily="2" charset="77"/>
                  </a:rPr>
                  <a:t>Real time alerting &amp; response</a:t>
                </a:r>
                <a:endParaRPr lang="en-US" sz="2000" b="1" dirty="0">
                  <a:solidFill>
                    <a:srgbClr val="007742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EAFB6004-F299-4B78-ACA9-FBBF960A2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48010" y="3478768"/>
                <a:ext cx="604568" cy="604568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23831E-5881-49E1-A81D-8C3D8C0F88DD}"/>
                </a:ext>
              </a:extLst>
            </p:cNvPr>
            <p:cNvGrpSpPr/>
            <p:nvPr/>
          </p:nvGrpSpPr>
          <p:grpSpPr>
            <a:xfrm>
              <a:off x="1007605" y="996195"/>
              <a:ext cx="2433402" cy="3189984"/>
              <a:chOff x="1776648" y="996195"/>
              <a:chExt cx="2433402" cy="31899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425621-FDCB-41FB-8589-DE9FFF9884E8}"/>
                  </a:ext>
                </a:extLst>
              </p:cNvPr>
              <p:cNvGrpSpPr/>
              <p:nvPr/>
            </p:nvGrpSpPr>
            <p:grpSpPr>
              <a:xfrm>
                <a:off x="1776648" y="996195"/>
                <a:ext cx="2433402" cy="3189984"/>
                <a:chOff x="1701066" y="897113"/>
                <a:chExt cx="2584566" cy="3388148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2090F0AC-FCC0-477B-AC16-CF8631E653CD}"/>
                    </a:ext>
                  </a:extLst>
                </p:cNvPr>
                <p:cNvSpPr/>
                <p:nvPr/>
              </p:nvSpPr>
              <p:spPr>
                <a:xfrm rot="2700000">
                  <a:off x="2485612" y="897113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CF282192-76F5-4A5B-97AD-35C366FC032A}"/>
                    </a:ext>
                  </a:extLst>
                </p:cNvPr>
                <p:cNvSpPr/>
                <p:nvPr/>
              </p:nvSpPr>
              <p:spPr>
                <a:xfrm rot="2700000">
                  <a:off x="2485612" y="3269784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61821082-A5AD-4AD5-B23C-045EF5973137}"/>
                    </a:ext>
                  </a:extLst>
                </p:cNvPr>
                <p:cNvSpPr/>
                <p:nvPr/>
              </p:nvSpPr>
              <p:spPr>
                <a:xfrm rot="2700000">
                  <a:off x="1701066" y="1298904"/>
                  <a:ext cx="2584566" cy="2584566"/>
                </a:xfrm>
                <a:prstGeom prst="roundRect">
                  <a:avLst>
                    <a:gd name="adj" fmla="val 1188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25E650-F118-4BA3-967A-90F95093D720}"/>
                  </a:ext>
                </a:extLst>
              </p:cNvPr>
              <p:cNvSpPr/>
              <p:nvPr/>
            </p:nvSpPr>
            <p:spPr>
              <a:xfrm>
                <a:off x="1976481" y="2305699"/>
                <a:ext cx="199839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algn="ctr">
                  <a:spcBef>
                    <a:spcPts val="1000"/>
                  </a:spcBef>
                  <a:buClr>
                    <a:schemeClr val="lt1"/>
                  </a:buClr>
                  <a:buSzPts val="1800"/>
                </a:pPr>
                <a:r>
                  <a:rPr lang="en-IN" sz="2000" b="1" dirty="0">
                    <a:solidFill>
                      <a:srgbClr val="007742"/>
                    </a:solidFill>
                    <a:latin typeface="Montserrat" pitchFamily="2" charset="77"/>
                  </a:rPr>
                  <a:t>Increased Segregation Efficiency</a:t>
                </a:r>
                <a:endParaRPr lang="en-US" sz="2000" b="1" dirty="0">
                  <a:solidFill>
                    <a:srgbClr val="007742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F438B8BD-DCAB-47B3-937B-A1AB26B2C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92906" y="1243272"/>
                <a:ext cx="736854" cy="736854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FFF6953-1ED1-44CD-BEEC-0962FC1F24E2}"/>
                </a:ext>
              </a:extLst>
            </p:cNvPr>
            <p:cNvGrpSpPr/>
            <p:nvPr/>
          </p:nvGrpSpPr>
          <p:grpSpPr>
            <a:xfrm>
              <a:off x="4383318" y="996195"/>
              <a:ext cx="3313356" cy="3189984"/>
              <a:chOff x="4745546" y="996195"/>
              <a:chExt cx="3313356" cy="318998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036053-9EAE-48E8-B626-1F047F636450}"/>
                  </a:ext>
                </a:extLst>
              </p:cNvPr>
              <p:cNvGrpSpPr/>
              <p:nvPr/>
            </p:nvGrpSpPr>
            <p:grpSpPr>
              <a:xfrm>
                <a:off x="5127727" y="996195"/>
                <a:ext cx="2433402" cy="3189984"/>
                <a:chOff x="1701066" y="897113"/>
                <a:chExt cx="2584566" cy="3388148"/>
              </a:xfrm>
            </p:grpSpPr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AEEBCFE5-F388-4C8F-AB57-5543DB8EE440}"/>
                    </a:ext>
                  </a:extLst>
                </p:cNvPr>
                <p:cNvSpPr/>
                <p:nvPr/>
              </p:nvSpPr>
              <p:spPr>
                <a:xfrm rot="2700000">
                  <a:off x="2485612" y="897113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5FE607AA-EF5B-4475-89B4-C68D3C373DDC}"/>
                    </a:ext>
                  </a:extLst>
                </p:cNvPr>
                <p:cNvSpPr/>
                <p:nvPr/>
              </p:nvSpPr>
              <p:spPr>
                <a:xfrm rot="2700000">
                  <a:off x="2485612" y="3269784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305DEF3D-ED58-44D7-B215-D0021408B4CB}"/>
                    </a:ext>
                  </a:extLst>
                </p:cNvPr>
                <p:cNvSpPr/>
                <p:nvPr/>
              </p:nvSpPr>
              <p:spPr>
                <a:xfrm rot="2700000">
                  <a:off x="1701066" y="1298904"/>
                  <a:ext cx="2584566" cy="2584566"/>
                </a:xfrm>
                <a:prstGeom prst="roundRect">
                  <a:avLst>
                    <a:gd name="adj" fmla="val 1188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F7A8520-D047-471D-9ADE-01CBEA328689}"/>
                  </a:ext>
                </a:extLst>
              </p:cNvPr>
              <p:cNvSpPr/>
              <p:nvPr/>
            </p:nvSpPr>
            <p:spPr>
              <a:xfrm>
                <a:off x="4745546" y="2345961"/>
                <a:ext cx="33133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algn="ctr">
                  <a:buClr>
                    <a:schemeClr val="lt1"/>
                  </a:buClr>
                  <a:buSzPts val="1800"/>
                </a:pPr>
                <a:r>
                  <a:rPr lang="en-IN" sz="2000" b="1" dirty="0">
                    <a:solidFill>
                      <a:srgbClr val="007742"/>
                    </a:solidFill>
                    <a:latin typeface="Montserrat" pitchFamily="2" charset="77"/>
                  </a:rPr>
                  <a:t>Efficient Remediation actions</a:t>
                </a:r>
                <a:endParaRPr lang="en-US" sz="2000" b="1" dirty="0">
                  <a:solidFill>
                    <a:srgbClr val="007742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D17621C2-98A2-4A3A-AA51-5332A30F8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49913" y="1193616"/>
                <a:ext cx="678438" cy="678438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7281B57-0EDA-42BB-99F2-1C8EA2EC85BC}"/>
                </a:ext>
              </a:extLst>
            </p:cNvPr>
            <p:cNvGrpSpPr/>
            <p:nvPr/>
          </p:nvGrpSpPr>
          <p:grpSpPr>
            <a:xfrm>
              <a:off x="6249660" y="2997897"/>
              <a:ext cx="3313356" cy="3189984"/>
              <a:chOff x="5954198" y="3230665"/>
              <a:chExt cx="3313356" cy="3189984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B98661B-B4F7-4BC4-AE68-BB67287CA713}"/>
                  </a:ext>
                </a:extLst>
              </p:cNvPr>
              <p:cNvGrpSpPr/>
              <p:nvPr/>
            </p:nvGrpSpPr>
            <p:grpSpPr>
              <a:xfrm>
                <a:off x="6362900" y="3230665"/>
                <a:ext cx="2433402" cy="3189984"/>
                <a:chOff x="1701066" y="897113"/>
                <a:chExt cx="2584566" cy="3388148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F2D957A6-E874-4917-9021-C0D110E878CD}"/>
                    </a:ext>
                  </a:extLst>
                </p:cNvPr>
                <p:cNvSpPr/>
                <p:nvPr/>
              </p:nvSpPr>
              <p:spPr>
                <a:xfrm rot="2700000">
                  <a:off x="2485612" y="897113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06FF7079-93B3-4EC9-9149-F9DB87080575}"/>
                    </a:ext>
                  </a:extLst>
                </p:cNvPr>
                <p:cNvSpPr/>
                <p:nvPr/>
              </p:nvSpPr>
              <p:spPr>
                <a:xfrm rot="2700000">
                  <a:off x="2485612" y="3269784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53D83E51-7189-4B56-856B-305068BA2080}"/>
                    </a:ext>
                  </a:extLst>
                </p:cNvPr>
                <p:cNvSpPr/>
                <p:nvPr/>
              </p:nvSpPr>
              <p:spPr>
                <a:xfrm rot="2700000">
                  <a:off x="1701066" y="1298904"/>
                  <a:ext cx="2584566" cy="2584566"/>
                </a:xfrm>
                <a:prstGeom prst="roundRect">
                  <a:avLst>
                    <a:gd name="adj" fmla="val 1188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9660D5-1C30-42DC-8D16-B906C9892D64}"/>
                  </a:ext>
                </a:extLst>
              </p:cNvPr>
              <p:cNvSpPr/>
              <p:nvPr/>
            </p:nvSpPr>
            <p:spPr>
              <a:xfrm>
                <a:off x="5954198" y="4443959"/>
                <a:ext cx="33133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algn="ctr">
                  <a:buClr>
                    <a:schemeClr val="lt1"/>
                  </a:buClr>
                  <a:buSzPts val="1800"/>
                </a:pPr>
                <a:r>
                  <a:rPr lang="en-IN" sz="2000" b="1" dirty="0">
                    <a:solidFill>
                      <a:srgbClr val="007742"/>
                    </a:solidFill>
                    <a:latin typeface="Montserrat" pitchFamily="2" charset="77"/>
                  </a:rPr>
                  <a:t>Smarter Decision making via analytics</a:t>
                </a:r>
                <a:endParaRPr lang="en-US" sz="2000" b="1" dirty="0">
                  <a:solidFill>
                    <a:srgbClr val="007742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5482CF1E-C6E1-4386-A113-9158A1D23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2309" y="3539775"/>
                <a:ext cx="586810" cy="58681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9BF3D78-B628-45F8-B7C4-D6EDCA9AACFF}"/>
                </a:ext>
              </a:extLst>
            </p:cNvPr>
            <p:cNvGrpSpPr/>
            <p:nvPr/>
          </p:nvGrpSpPr>
          <p:grpSpPr>
            <a:xfrm>
              <a:off x="8333528" y="996195"/>
              <a:ext cx="2792577" cy="3189984"/>
              <a:chOff x="8333528" y="996195"/>
              <a:chExt cx="2792577" cy="3189984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619728E-26FD-4140-B3B4-779B5FBB3B1E}"/>
                  </a:ext>
                </a:extLst>
              </p:cNvPr>
              <p:cNvGrpSpPr/>
              <p:nvPr/>
            </p:nvGrpSpPr>
            <p:grpSpPr>
              <a:xfrm>
                <a:off x="8562877" y="996195"/>
                <a:ext cx="2433402" cy="3189984"/>
                <a:chOff x="1701066" y="897113"/>
                <a:chExt cx="2584566" cy="3388148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463B2A8-AC57-44B7-813B-5B83210B71C3}"/>
                    </a:ext>
                  </a:extLst>
                </p:cNvPr>
                <p:cNvSpPr/>
                <p:nvPr/>
              </p:nvSpPr>
              <p:spPr>
                <a:xfrm rot="2700000">
                  <a:off x="2485612" y="897113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68884DE0-7031-4799-9B43-795065C7BE0F}"/>
                    </a:ext>
                  </a:extLst>
                </p:cNvPr>
                <p:cNvSpPr/>
                <p:nvPr/>
              </p:nvSpPr>
              <p:spPr>
                <a:xfrm rot="2700000">
                  <a:off x="2485612" y="3269784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6002419E-1E01-4D2A-AF9C-95CF941BE9AD}"/>
                    </a:ext>
                  </a:extLst>
                </p:cNvPr>
                <p:cNvSpPr/>
                <p:nvPr/>
              </p:nvSpPr>
              <p:spPr>
                <a:xfrm rot="2700000">
                  <a:off x="1701066" y="1298904"/>
                  <a:ext cx="2584566" cy="2584566"/>
                </a:xfrm>
                <a:prstGeom prst="roundRect">
                  <a:avLst>
                    <a:gd name="adj" fmla="val 1188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3812DC3-0293-441A-83A9-2E5510AD1971}"/>
                  </a:ext>
                </a:extLst>
              </p:cNvPr>
              <p:cNvSpPr/>
              <p:nvPr/>
            </p:nvSpPr>
            <p:spPr>
              <a:xfrm>
                <a:off x="8333528" y="2294157"/>
                <a:ext cx="279257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algn="ctr">
                  <a:buClr>
                    <a:schemeClr val="lt1"/>
                  </a:buClr>
                  <a:buSzPts val="1800"/>
                </a:pPr>
                <a:r>
                  <a:rPr lang="en-IN" sz="2000" b="1" dirty="0">
                    <a:solidFill>
                      <a:srgbClr val="007742"/>
                    </a:solidFill>
                    <a:latin typeface="Montserrat" pitchFamily="2" charset="77"/>
                  </a:rPr>
                  <a:t>Supports data driven governance</a:t>
                </a:r>
                <a:endParaRPr lang="en-US" sz="2000" b="1" dirty="0">
                  <a:solidFill>
                    <a:srgbClr val="007742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E60BB354-6798-4793-842C-F768B67E6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20426" y="1301056"/>
                <a:ext cx="578450" cy="578450"/>
              </a:xfrm>
              <a:prstGeom prst="rect">
                <a:avLst/>
              </a:prstGeom>
            </p:spPr>
          </p:pic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BD90D6E-4540-48E1-8CDA-C6B0979A802A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330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C9F1B-A429-41F5-9309-F57DFA405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1374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Segregation Labels Stock Photos - Free &amp; Royalty-Free Stock Photos from  Dreamstime">
            <a:extLst>
              <a:ext uri="{FF2B5EF4-FFF2-40B4-BE49-F238E27FC236}">
                <a16:creationId xmlns:a16="http://schemas.microsoft.com/office/drawing/2014/main" id="{E941BDB9-285B-4149-D55B-AF23302E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63" y="0"/>
            <a:ext cx="12370526" cy="694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DF904B-4E9B-49E3-C6AE-2643916B5167}"/>
              </a:ext>
            </a:extLst>
          </p:cNvPr>
          <p:cNvSpPr/>
          <p:nvPr/>
        </p:nvSpPr>
        <p:spPr>
          <a:xfrm>
            <a:off x="-89263" y="0"/>
            <a:ext cx="12369752" cy="6942958"/>
          </a:xfrm>
          <a:prstGeom prst="rect">
            <a:avLst/>
          </a:prstGeom>
          <a:solidFill>
            <a:srgbClr val="0077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4C52F-1EF9-B95C-C50A-3F0863D11F06}"/>
              </a:ext>
            </a:extLst>
          </p:cNvPr>
          <p:cNvSpPr txBox="1"/>
          <p:nvPr/>
        </p:nvSpPr>
        <p:spPr>
          <a:xfrm>
            <a:off x="241663" y="514556"/>
            <a:ext cx="1219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Lufga Bold" panose="00000800000000000000" pitchFamily="2" charset="0"/>
              </a:rPr>
              <a:t>The Future of Clean Cities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9393B2-F073-41F1-A187-50C6AB5E7A83}"/>
              </a:ext>
            </a:extLst>
          </p:cNvPr>
          <p:cNvCxnSpPr>
            <a:cxnSpLocks/>
          </p:cNvCxnSpPr>
          <p:nvPr/>
        </p:nvCxnSpPr>
        <p:spPr>
          <a:xfrm>
            <a:off x="3573077" y="1332337"/>
            <a:ext cx="5529943" cy="0"/>
          </a:xfrm>
          <a:prstGeom prst="line">
            <a:avLst/>
          </a:prstGeom>
          <a:ln w="25400" cap="rnd" cmpd="sng">
            <a:solidFill>
              <a:srgbClr val="FFC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0BB96B-0CB5-8ABF-C0F9-4F67C5B0812E}"/>
              </a:ext>
            </a:extLst>
          </p:cNvPr>
          <p:cNvSpPr txBox="1"/>
          <p:nvPr/>
        </p:nvSpPr>
        <p:spPr>
          <a:xfrm>
            <a:off x="4838700" y="4686313"/>
            <a:ext cx="70242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itchFamily="2" charset="77"/>
              </a:rPr>
              <a:t>Let’s build smarter, cleaner cities using intelligent waste systems.</a:t>
            </a:r>
            <a:b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itchFamily="2" charset="77"/>
              </a:rPr>
            </a:br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itchFamily="2" charset="77"/>
              </a:rPr>
              <a:t>Together, we can make sustainability scalable and actionable.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5CDE04-6DD9-ECFB-63DD-DF723EBC843C}"/>
              </a:ext>
            </a:extLst>
          </p:cNvPr>
          <p:cNvSpPr/>
          <p:nvPr/>
        </p:nvSpPr>
        <p:spPr>
          <a:xfrm rot="16200000">
            <a:off x="5876168" y="539403"/>
            <a:ext cx="437342" cy="123697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377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6A96735-775C-411F-94E3-322C399E1171}"/>
              </a:ext>
            </a:extLst>
          </p:cNvPr>
          <p:cNvSpPr txBox="1"/>
          <p:nvPr/>
        </p:nvSpPr>
        <p:spPr>
          <a:xfrm>
            <a:off x="343458" y="6269944"/>
            <a:ext cx="1054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Roboto" panose="02000000000000000000" pitchFamily="2" charset="0"/>
                <a:cs typeface="Wix Madefor Display" panose="020B0503020203020203" pitchFamily="34" charset="0"/>
              </a:rPr>
              <a:t>Page </a:t>
            </a:r>
            <a:r>
              <a:rPr lang="en-US" sz="1400" b="1" dirty="0">
                <a:solidFill>
                  <a:srgbClr val="007742"/>
                </a:solidFill>
                <a:latin typeface="DM Sans" pitchFamily="2" charset="0"/>
                <a:ea typeface="Roboto" panose="02000000000000000000" pitchFamily="2" charset="0"/>
                <a:cs typeface="Wix Madefor Display" panose="020B0503020203020203" pitchFamily="34" charset="0"/>
              </a:rPr>
              <a:t>02</a:t>
            </a:r>
            <a:endParaRPr lang="en-ID" sz="1400" b="1" dirty="0">
              <a:solidFill>
                <a:srgbClr val="007742"/>
              </a:solidFill>
              <a:latin typeface="DM Sans" pitchFamily="2" charset="0"/>
              <a:ea typeface="Roboto" panose="02000000000000000000" pitchFamily="2" charset="0"/>
              <a:cs typeface="Wix Madefor Display" panose="020B0503020203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4FBE8-35D7-4975-A1AF-C6F6E2A65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880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F4972F-8CE2-A824-BA18-3085ABC5BA25}"/>
              </a:ext>
            </a:extLst>
          </p:cNvPr>
          <p:cNvSpPr txBox="1"/>
          <p:nvPr/>
        </p:nvSpPr>
        <p:spPr>
          <a:xfrm>
            <a:off x="6353908" y="454242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A47C4F"/>
                </a:solidFill>
              </a:rPr>
              <a:t>The Waste Management Crisis: A Growing Challenge</a:t>
            </a:r>
            <a:endParaRPr lang="en-US" sz="2000" b="1" dirty="0">
              <a:solidFill>
                <a:srgbClr val="A47C4F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B7E868-4C2D-7292-E486-22F930E5F74E}"/>
              </a:ext>
            </a:extLst>
          </p:cNvPr>
          <p:cNvSpPr/>
          <p:nvPr/>
        </p:nvSpPr>
        <p:spPr>
          <a:xfrm>
            <a:off x="6459415" y="1305963"/>
            <a:ext cx="4583724" cy="808893"/>
          </a:xfrm>
          <a:prstGeom prst="roundRect">
            <a:avLst/>
          </a:prstGeom>
          <a:gradFill flip="none" rotWithShape="1">
            <a:gsLst>
              <a:gs pos="5000">
                <a:srgbClr val="017742"/>
              </a:gs>
              <a:gs pos="5000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 Cities generate tons of waste daily</a:t>
            </a:r>
            <a:endParaRPr lang="en-US" sz="2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455067-D710-5203-F5D7-320D1F10DB6A}"/>
              </a:ext>
            </a:extLst>
          </p:cNvPr>
          <p:cNvSpPr/>
          <p:nvPr/>
        </p:nvSpPr>
        <p:spPr>
          <a:xfrm>
            <a:off x="6459415" y="2418827"/>
            <a:ext cx="4583724" cy="808893"/>
          </a:xfrm>
          <a:prstGeom prst="roundRect">
            <a:avLst/>
          </a:prstGeom>
          <a:gradFill flip="none" rotWithShape="1">
            <a:gsLst>
              <a:gs pos="5000">
                <a:srgbClr val="017742"/>
              </a:gs>
              <a:gs pos="5000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Improper segregation causes pollution, health issues, and </a:t>
            </a:r>
            <a:r>
              <a:rPr lang="en-IN" sz="2000"/>
              <a:t>landfill overflow</a:t>
            </a:r>
            <a:endParaRPr lang="en-US" sz="20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1A55AAA-BA20-A775-2EA0-9CA996B18AB3}"/>
              </a:ext>
            </a:extLst>
          </p:cNvPr>
          <p:cNvSpPr/>
          <p:nvPr/>
        </p:nvSpPr>
        <p:spPr>
          <a:xfrm>
            <a:off x="6459415" y="3665689"/>
            <a:ext cx="4583724" cy="808893"/>
          </a:xfrm>
          <a:prstGeom prst="roundRect">
            <a:avLst/>
          </a:prstGeom>
          <a:gradFill flip="none" rotWithShape="1">
            <a:gsLst>
              <a:gs pos="5000">
                <a:srgbClr val="017742"/>
              </a:gs>
              <a:gs pos="5000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Manual segregation is inefficient and expensive</a:t>
            </a:r>
            <a:endParaRPr lang="en-US" sz="2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CBC8E3-4C10-BF56-04AE-6BD77F8B379E}"/>
              </a:ext>
            </a:extLst>
          </p:cNvPr>
          <p:cNvSpPr/>
          <p:nvPr/>
        </p:nvSpPr>
        <p:spPr>
          <a:xfrm>
            <a:off x="6459415" y="4912551"/>
            <a:ext cx="4583724" cy="808893"/>
          </a:xfrm>
          <a:prstGeom prst="roundRect">
            <a:avLst/>
          </a:prstGeom>
          <a:gradFill flip="none" rotWithShape="1">
            <a:gsLst>
              <a:gs pos="5000">
                <a:srgbClr val="017742"/>
              </a:gs>
              <a:gs pos="5000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We need an intelligent, automated, scalable solution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378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4A2847AD-3C6F-1DE3-01B6-02AE6598A916}"/>
              </a:ext>
            </a:extLst>
          </p:cNvPr>
          <p:cNvSpPr/>
          <p:nvPr/>
        </p:nvSpPr>
        <p:spPr>
          <a:xfrm>
            <a:off x="1055476" y="1632901"/>
            <a:ext cx="1219562" cy="34645"/>
          </a:xfrm>
          <a:custGeom>
            <a:avLst/>
            <a:gdLst/>
            <a:ahLst/>
            <a:cxnLst/>
            <a:rect l="l" t="t" r="r" b="b"/>
            <a:pathLst>
              <a:path w="1069975" h="33655">
                <a:moveTo>
                  <a:pt x="1055160" y="33426"/>
                </a:moveTo>
                <a:lnTo>
                  <a:pt x="14497" y="33426"/>
                </a:lnTo>
                <a:lnTo>
                  <a:pt x="12365" y="33002"/>
                </a:lnTo>
                <a:lnTo>
                  <a:pt x="0" y="18929"/>
                </a:lnTo>
                <a:lnTo>
                  <a:pt x="0" y="16713"/>
                </a:lnTo>
                <a:lnTo>
                  <a:pt x="0" y="14496"/>
                </a:lnTo>
                <a:lnTo>
                  <a:pt x="14497" y="0"/>
                </a:lnTo>
                <a:lnTo>
                  <a:pt x="1055160" y="0"/>
                </a:lnTo>
                <a:lnTo>
                  <a:pt x="1069657" y="14496"/>
                </a:lnTo>
                <a:lnTo>
                  <a:pt x="1069657" y="18929"/>
                </a:lnTo>
                <a:lnTo>
                  <a:pt x="1057292" y="33002"/>
                </a:lnTo>
                <a:lnTo>
                  <a:pt x="1055160" y="3342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DFDE3E3-5C4D-D27A-03E2-0228B503A04A}"/>
              </a:ext>
            </a:extLst>
          </p:cNvPr>
          <p:cNvSpPr/>
          <p:nvPr/>
        </p:nvSpPr>
        <p:spPr>
          <a:xfrm>
            <a:off x="6616661" y="1298539"/>
            <a:ext cx="5182232" cy="1032817"/>
          </a:xfrm>
          <a:custGeom>
            <a:avLst/>
            <a:gdLst/>
            <a:ahLst/>
            <a:cxnLst/>
            <a:rect l="l" t="t" r="r" b="b"/>
            <a:pathLst>
              <a:path w="4546600" h="1003300">
                <a:moveTo>
                  <a:pt x="4483581" y="1002803"/>
                </a:moveTo>
                <a:lnTo>
                  <a:pt x="62464" y="1002803"/>
                </a:lnTo>
                <a:lnTo>
                  <a:pt x="58116" y="1002375"/>
                </a:lnTo>
                <a:lnTo>
                  <a:pt x="22685" y="986326"/>
                </a:lnTo>
                <a:lnTo>
                  <a:pt x="2140" y="953297"/>
                </a:lnTo>
                <a:lnTo>
                  <a:pt x="0" y="940340"/>
                </a:lnTo>
                <a:lnTo>
                  <a:pt x="0" y="935950"/>
                </a:lnTo>
                <a:lnTo>
                  <a:pt x="0" y="62463"/>
                </a:lnTo>
                <a:lnTo>
                  <a:pt x="13705" y="26061"/>
                </a:lnTo>
                <a:lnTo>
                  <a:pt x="45325" y="3408"/>
                </a:lnTo>
                <a:lnTo>
                  <a:pt x="62464" y="0"/>
                </a:lnTo>
                <a:lnTo>
                  <a:pt x="4483581" y="0"/>
                </a:lnTo>
                <a:lnTo>
                  <a:pt x="4519981" y="13705"/>
                </a:lnTo>
                <a:lnTo>
                  <a:pt x="4542634" y="45325"/>
                </a:lnTo>
                <a:lnTo>
                  <a:pt x="4546044" y="62463"/>
                </a:lnTo>
                <a:lnTo>
                  <a:pt x="4546044" y="940340"/>
                </a:lnTo>
                <a:lnTo>
                  <a:pt x="4532338" y="976741"/>
                </a:lnTo>
                <a:lnTo>
                  <a:pt x="4500718" y="999394"/>
                </a:lnTo>
                <a:lnTo>
                  <a:pt x="4487927" y="1002375"/>
                </a:lnTo>
                <a:lnTo>
                  <a:pt x="4483581" y="1002803"/>
                </a:lnTo>
                <a:close/>
              </a:path>
            </a:pathLst>
          </a:custGeom>
          <a:solidFill>
            <a:srgbClr val="FFFFFF">
              <a:alpha val="94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844BA77-8675-F3A5-F9A8-0C4DC118EDAF}"/>
              </a:ext>
            </a:extLst>
          </p:cNvPr>
          <p:cNvSpPr txBox="1"/>
          <p:nvPr/>
        </p:nvSpPr>
        <p:spPr>
          <a:xfrm>
            <a:off x="6517404" y="776885"/>
            <a:ext cx="4888382" cy="13244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1"/>
              </a:spcBef>
            </a:pPr>
            <a:r>
              <a:rPr sz="1551" b="1" spc="19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Integrated</a:t>
            </a:r>
            <a:r>
              <a:rPr sz="1551" b="1" spc="8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551" b="1" spc="20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Components</a:t>
            </a:r>
            <a:endParaRPr sz="1551" dirty="0">
              <a:latin typeface="Montserrat" pitchFamily="2" charset="77"/>
              <a:cs typeface="Trebuchet MS"/>
            </a:endParaRPr>
          </a:p>
          <a:p>
            <a:pPr>
              <a:spcBef>
                <a:spcPts val="1475"/>
              </a:spcBef>
            </a:pPr>
            <a:endParaRPr sz="1551" dirty="0">
              <a:latin typeface="Montserrat" pitchFamily="2" charset="77"/>
              <a:cs typeface="Trebuchet MS"/>
            </a:endParaRPr>
          </a:p>
          <a:p>
            <a:pPr marL="513702"/>
            <a:r>
              <a:rPr sz="1151" b="1" spc="160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Advanced</a:t>
            </a:r>
            <a:r>
              <a:rPr sz="1151" b="1" spc="8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51" b="1" spc="12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AI</a:t>
            </a:r>
            <a:endParaRPr sz="1151" dirty="0">
              <a:latin typeface="Montserrat" pitchFamily="2" charset="77"/>
              <a:cs typeface="Trebuchet MS"/>
            </a:endParaRPr>
          </a:p>
          <a:p>
            <a:pPr marL="513702" marR="5080">
              <a:lnSpc>
                <a:spcPct val="125299"/>
              </a:lnSpc>
              <a:spcBef>
                <a:spcPts val="311"/>
              </a:spcBef>
            </a:pP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LLM</a:t>
            </a:r>
            <a:r>
              <a:rPr sz="1051" spc="8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technology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enables</a:t>
            </a:r>
            <a:r>
              <a:rPr sz="1051" spc="8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1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intelligent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decision-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making</a:t>
            </a:r>
            <a:r>
              <a:rPr sz="1051" spc="8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and </a:t>
            </a:r>
            <a:r>
              <a:rPr sz="1051" spc="6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continuous</a:t>
            </a:r>
            <a:r>
              <a:rPr sz="1051" spc="2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learning</a:t>
            </a:r>
            <a:r>
              <a:rPr sz="1051" spc="2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from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waste</a:t>
            </a:r>
            <a:r>
              <a:rPr sz="1051" spc="2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9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management</a:t>
            </a:r>
            <a:r>
              <a:rPr sz="1051" spc="2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4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data</a:t>
            </a:r>
            <a:endParaRPr sz="1051" dirty="0">
              <a:latin typeface="Montserrat" pitchFamily="2" charset="77"/>
              <a:cs typeface="Trebuchet MS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A7DAD75F-53BC-CDD5-238D-FC7343509265}"/>
              </a:ext>
            </a:extLst>
          </p:cNvPr>
          <p:cNvGrpSpPr/>
          <p:nvPr/>
        </p:nvGrpSpPr>
        <p:grpSpPr>
          <a:xfrm>
            <a:off x="6616661" y="2623026"/>
            <a:ext cx="5182232" cy="1032817"/>
            <a:chOff x="5615701" y="3727088"/>
            <a:chExt cx="4546600" cy="100330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40E8BAD-FB26-DB39-010A-A2B135C26DB4}"/>
                </a:ext>
              </a:extLst>
            </p:cNvPr>
            <p:cNvSpPr/>
            <p:nvPr/>
          </p:nvSpPr>
          <p:spPr>
            <a:xfrm>
              <a:off x="5615701" y="3727088"/>
              <a:ext cx="4546600" cy="1003300"/>
            </a:xfrm>
            <a:custGeom>
              <a:avLst/>
              <a:gdLst/>
              <a:ahLst/>
              <a:cxnLst/>
              <a:rect l="l" t="t" r="r" b="b"/>
              <a:pathLst>
                <a:path w="4546600" h="1003300">
                  <a:moveTo>
                    <a:pt x="4483581" y="1002803"/>
                  </a:moveTo>
                  <a:lnTo>
                    <a:pt x="62464" y="1002803"/>
                  </a:lnTo>
                  <a:lnTo>
                    <a:pt x="58116" y="1002375"/>
                  </a:lnTo>
                  <a:lnTo>
                    <a:pt x="22685" y="986326"/>
                  </a:lnTo>
                  <a:lnTo>
                    <a:pt x="2140" y="953297"/>
                  </a:lnTo>
                  <a:lnTo>
                    <a:pt x="0" y="940339"/>
                  </a:lnTo>
                  <a:lnTo>
                    <a:pt x="0" y="935950"/>
                  </a:lnTo>
                  <a:lnTo>
                    <a:pt x="0" y="62463"/>
                  </a:lnTo>
                  <a:lnTo>
                    <a:pt x="13705" y="26061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4483581" y="0"/>
                  </a:lnTo>
                  <a:lnTo>
                    <a:pt x="4519981" y="13705"/>
                  </a:lnTo>
                  <a:lnTo>
                    <a:pt x="4542634" y="45325"/>
                  </a:lnTo>
                  <a:lnTo>
                    <a:pt x="4546044" y="62463"/>
                  </a:lnTo>
                  <a:lnTo>
                    <a:pt x="4546044" y="940339"/>
                  </a:lnTo>
                  <a:lnTo>
                    <a:pt x="4532338" y="976741"/>
                  </a:lnTo>
                  <a:lnTo>
                    <a:pt x="4500718" y="999394"/>
                  </a:lnTo>
                  <a:lnTo>
                    <a:pt x="4487927" y="1002375"/>
                  </a:lnTo>
                  <a:lnTo>
                    <a:pt x="4483581" y="1002803"/>
                  </a:lnTo>
                  <a:close/>
                </a:path>
              </a:pathLst>
            </a:custGeom>
            <a:solidFill>
              <a:srgbClr val="FFFFF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Montserrat" pitchFamily="2" charset="77"/>
              </a:endParaRPr>
            </a:p>
          </p:txBody>
        </p:sp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A5DA1E32-67AB-9B08-A15A-9F16CC36550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2836" y="3894221"/>
              <a:ext cx="200560" cy="200560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7059278F-5FA2-129F-27A5-F431B7BB9E41}"/>
              </a:ext>
            </a:extLst>
          </p:cNvPr>
          <p:cNvSpPr txBox="1"/>
          <p:nvPr/>
        </p:nvSpPr>
        <p:spPr>
          <a:xfrm>
            <a:off x="7105367" y="2705803"/>
            <a:ext cx="4246391" cy="72752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spcBef>
                <a:spcPts val="831"/>
              </a:spcBef>
            </a:pPr>
            <a:r>
              <a:rPr sz="1151" b="1" spc="15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Automation</a:t>
            </a:r>
            <a:r>
              <a:rPr sz="1151" b="1" spc="6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51" b="1" spc="180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Systems</a:t>
            </a:r>
            <a:endParaRPr sz="1151" dirty="0">
              <a:latin typeface="Montserrat" pitchFamily="2" charset="77"/>
              <a:cs typeface="Trebuchet MS"/>
            </a:endParaRPr>
          </a:p>
          <a:p>
            <a:pPr marL="12700" marR="5080">
              <a:lnSpc>
                <a:spcPct val="125299"/>
              </a:lnSpc>
              <a:spcBef>
                <a:spcPts val="309"/>
              </a:spcBef>
            </a:pPr>
            <a:r>
              <a:rPr sz="1051" spc="6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Mechanical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and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digital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automation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enables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precise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and </a:t>
            </a:r>
            <a:r>
              <a:rPr sz="10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efficient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waste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sorting 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based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on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AI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recommendations</a:t>
            </a:r>
            <a:endParaRPr sz="1051" dirty="0">
              <a:latin typeface="Montserrat" pitchFamily="2" charset="77"/>
              <a:cs typeface="Trebuchet MS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01EC4426-6364-0EA4-7165-C07861B7C6A4}"/>
              </a:ext>
            </a:extLst>
          </p:cNvPr>
          <p:cNvGrpSpPr/>
          <p:nvPr/>
        </p:nvGrpSpPr>
        <p:grpSpPr>
          <a:xfrm>
            <a:off x="6647936" y="4026518"/>
            <a:ext cx="5182232" cy="1032817"/>
            <a:chOff x="5615701" y="4930452"/>
            <a:chExt cx="4546600" cy="1003300"/>
          </a:xfrm>
        </p:grpSpPr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3613915-1BE0-80E4-6506-A81CF381A772}"/>
                </a:ext>
              </a:extLst>
            </p:cNvPr>
            <p:cNvSpPr/>
            <p:nvPr/>
          </p:nvSpPr>
          <p:spPr>
            <a:xfrm>
              <a:off x="5615701" y="4930452"/>
              <a:ext cx="4546600" cy="1003300"/>
            </a:xfrm>
            <a:custGeom>
              <a:avLst/>
              <a:gdLst/>
              <a:ahLst/>
              <a:cxnLst/>
              <a:rect l="l" t="t" r="r" b="b"/>
              <a:pathLst>
                <a:path w="4546600" h="1003300">
                  <a:moveTo>
                    <a:pt x="4483581" y="1002803"/>
                  </a:moveTo>
                  <a:lnTo>
                    <a:pt x="62464" y="1002803"/>
                  </a:lnTo>
                  <a:lnTo>
                    <a:pt x="58116" y="1002375"/>
                  </a:lnTo>
                  <a:lnTo>
                    <a:pt x="22685" y="986326"/>
                  </a:lnTo>
                  <a:lnTo>
                    <a:pt x="2140" y="953297"/>
                  </a:lnTo>
                  <a:lnTo>
                    <a:pt x="0" y="940340"/>
                  </a:lnTo>
                  <a:lnTo>
                    <a:pt x="0" y="935950"/>
                  </a:lnTo>
                  <a:lnTo>
                    <a:pt x="0" y="62463"/>
                  </a:lnTo>
                  <a:lnTo>
                    <a:pt x="13705" y="26060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4483581" y="0"/>
                  </a:lnTo>
                  <a:lnTo>
                    <a:pt x="4519981" y="13705"/>
                  </a:lnTo>
                  <a:lnTo>
                    <a:pt x="4542634" y="45324"/>
                  </a:lnTo>
                  <a:lnTo>
                    <a:pt x="4546044" y="62463"/>
                  </a:lnTo>
                  <a:lnTo>
                    <a:pt x="4546044" y="940340"/>
                  </a:lnTo>
                  <a:lnTo>
                    <a:pt x="4532338" y="976741"/>
                  </a:lnTo>
                  <a:lnTo>
                    <a:pt x="4500718" y="999393"/>
                  </a:lnTo>
                  <a:lnTo>
                    <a:pt x="4487927" y="1002375"/>
                  </a:lnTo>
                  <a:lnTo>
                    <a:pt x="4483581" y="1002803"/>
                  </a:lnTo>
                  <a:close/>
                </a:path>
              </a:pathLst>
            </a:custGeom>
            <a:solidFill>
              <a:srgbClr val="FFFFF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Montserrat" pitchFamily="2" charset="77"/>
              </a:endParaRPr>
            </a:p>
          </p:txBody>
        </p:sp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67ADCDBB-419A-2BBB-A287-6AFF70E60C5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2836" y="5097586"/>
              <a:ext cx="200560" cy="200560"/>
            </a:xfrm>
            <a:prstGeom prst="rect">
              <a:avLst/>
            </a:prstGeom>
          </p:spPr>
        </p:pic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842D2A02-82D6-C687-9F92-1BEFBE481FBD}"/>
              </a:ext>
            </a:extLst>
          </p:cNvPr>
          <p:cNvSpPr txBox="1"/>
          <p:nvPr/>
        </p:nvSpPr>
        <p:spPr>
          <a:xfrm>
            <a:off x="7113686" y="4089439"/>
            <a:ext cx="4250733" cy="72752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spcBef>
                <a:spcPts val="831"/>
              </a:spcBef>
            </a:pPr>
            <a:r>
              <a:rPr sz="1151" b="1" spc="180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Data</a:t>
            </a:r>
            <a:r>
              <a:rPr sz="1151" b="1" spc="6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51" b="1" spc="12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Analytics</a:t>
            </a:r>
            <a:endParaRPr sz="1151" dirty="0">
              <a:latin typeface="Montserrat" pitchFamily="2" charset="77"/>
              <a:cs typeface="Trebuchet MS"/>
            </a:endParaRPr>
          </a:p>
          <a:p>
            <a:pPr marL="12700" marR="5080">
              <a:lnSpc>
                <a:spcPct val="125299"/>
              </a:lnSpc>
              <a:spcBef>
                <a:spcPts val="309"/>
              </a:spcBef>
            </a:pPr>
            <a:r>
              <a:rPr sz="10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Real-time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monitoring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and</a:t>
            </a:r>
            <a:r>
              <a:rPr sz="1051" spc="9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analysis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of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waste</a:t>
            </a:r>
            <a:r>
              <a:rPr sz="1051" spc="9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patterns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-2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to </a:t>
            </a:r>
            <a:r>
              <a:rPr sz="1051" spc="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optimize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segregation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processes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and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improve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outcomes</a:t>
            </a:r>
            <a:endParaRPr sz="1051" dirty="0">
              <a:latin typeface="Montserrat" pitchFamily="2" charset="77"/>
              <a:cs typeface="Trebuchet MS"/>
            </a:endParaRPr>
          </a:p>
        </p:txBody>
      </p: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29C7634D-5C9B-6186-E42C-1906A3743A08}"/>
              </a:ext>
            </a:extLst>
          </p:cNvPr>
          <p:cNvGrpSpPr/>
          <p:nvPr/>
        </p:nvGrpSpPr>
        <p:grpSpPr>
          <a:xfrm>
            <a:off x="492366" y="418380"/>
            <a:ext cx="5182232" cy="2721679"/>
            <a:chOff x="534828" y="983135"/>
            <a:chExt cx="4546600" cy="2643895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CDCCC391-F2FB-FDF0-E53C-D0A6EC80AA69}"/>
                </a:ext>
              </a:extLst>
            </p:cNvPr>
            <p:cNvSpPr/>
            <p:nvPr/>
          </p:nvSpPr>
          <p:spPr>
            <a:xfrm>
              <a:off x="534828" y="983135"/>
              <a:ext cx="4546600" cy="2590800"/>
            </a:xfrm>
            <a:custGeom>
              <a:avLst/>
              <a:gdLst/>
              <a:ahLst/>
              <a:cxnLst/>
              <a:rect l="l" t="t" r="r" b="b"/>
              <a:pathLst>
                <a:path w="4546600" h="2590800">
                  <a:moveTo>
                    <a:pt x="4445764" y="2590576"/>
                  </a:moveTo>
                  <a:lnTo>
                    <a:pt x="100280" y="2590576"/>
                  </a:lnTo>
                  <a:lnTo>
                    <a:pt x="90401" y="2590099"/>
                  </a:lnTo>
                  <a:lnTo>
                    <a:pt x="52960" y="2578722"/>
                  </a:lnTo>
                  <a:lnTo>
                    <a:pt x="22723" y="2553882"/>
                  </a:lnTo>
                  <a:lnTo>
                    <a:pt x="4293" y="2519362"/>
                  </a:lnTo>
                  <a:lnTo>
                    <a:pt x="0" y="2490296"/>
                  </a:lnTo>
                  <a:lnTo>
                    <a:pt x="0" y="100280"/>
                  </a:lnTo>
                  <a:lnTo>
                    <a:pt x="7633" y="61904"/>
                  </a:lnTo>
                  <a:lnTo>
                    <a:pt x="29371" y="29371"/>
                  </a:lnTo>
                  <a:lnTo>
                    <a:pt x="61904" y="7633"/>
                  </a:lnTo>
                  <a:lnTo>
                    <a:pt x="100280" y="0"/>
                  </a:lnTo>
                  <a:lnTo>
                    <a:pt x="4445764" y="0"/>
                  </a:lnTo>
                  <a:lnTo>
                    <a:pt x="4484139" y="7633"/>
                  </a:lnTo>
                  <a:lnTo>
                    <a:pt x="4516672" y="29371"/>
                  </a:lnTo>
                  <a:lnTo>
                    <a:pt x="4538410" y="61904"/>
                  </a:lnTo>
                  <a:lnTo>
                    <a:pt x="4546044" y="100280"/>
                  </a:lnTo>
                  <a:lnTo>
                    <a:pt x="4546044" y="2490296"/>
                  </a:lnTo>
                  <a:lnTo>
                    <a:pt x="4538410" y="2528671"/>
                  </a:lnTo>
                  <a:lnTo>
                    <a:pt x="4516672" y="2561205"/>
                  </a:lnTo>
                  <a:lnTo>
                    <a:pt x="4484139" y="2582943"/>
                  </a:lnTo>
                  <a:lnTo>
                    <a:pt x="4445764" y="2590576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7A6F26A-65DC-87AE-9F89-D982A19BFAB4}"/>
                </a:ext>
              </a:extLst>
            </p:cNvPr>
            <p:cNvSpPr/>
            <p:nvPr/>
          </p:nvSpPr>
          <p:spPr>
            <a:xfrm>
              <a:off x="534828" y="1036230"/>
              <a:ext cx="4546600" cy="2590800"/>
            </a:xfrm>
            <a:custGeom>
              <a:avLst/>
              <a:gdLst/>
              <a:ahLst/>
              <a:cxnLst/>
              <a:rect l="l" t="t" r="r" b="b"/>
              <a:pathLst>
                <a:path w="4546600" h="2590800">
                  <a:moveTo>
                    <a:pt x="4445764" y="2590576"/>
                  </a:moveTo>
                  <a:lnTo>
                    <a:pt x="100280" y="2590576"/>
                  </a:lnTo>
                  <a:lnTo>
                    <a:pt x="90401" y="2590099"/>
                  </a:lnTo>
                  <a:lnTo>
                    <a:pt x="52960" y="2578722"/>
                  </a:lnTo>
                  <a:lnTo>
                    <a:pt x="22723" y="2553882"/>
                  </a:lnTo>
                  <a:lnTo>
                    <a:pt x="4293" y="2519362"/>
                  </a:lnTo>
                  <a:lnTo>
                    <a:pt x="0" y="2490296"/>
                  </a:lnTo>
                  <a:lnTo>
                    <a:pt x="0" y="100280"/>
                  </a:lnTo>
                  <a:lnTo>
                    <a:pt x="7633" y="61904"/>
                  </a:lnTo>
                  <a:lnTo>
                    <a:pt x="29371" y="29371"/>
                  </a:lnTo>
                  <a:lnTo>
                    <a:pt x="61904" y="7633"/>
                  </a:lnTo>
                  <a:lnTo>
                    <a:pt x="100280" y="0"/>
                  </a:lnTo>
                  <a:lnTo>
                    <a:pt x="4445764" y="0"/>
                  </a:lnTo>
                  <a:lnTo>
                    <a:pt x="4484139" y="7633"/>
                  </a:lnTo>
                  <a:lnTo>
                    <a:pt x="4485671" y="8356"/>
                  </a:lnTo>
                  <a:lnTo>
                    <a:pt x="94244" y="8356"/>
                  </a:lnTo>
                  <a:lnTo>
                    <a:pt x="88266" y="8945"/>
                  </a:lnTo>
                  <a:lnTo>
                    <a:pt x="44191" y="27201"/>
                  </a:lnTo>
                  <a:lnTo>
                    <a:pt x="17663" y="59526"/>
                  </a:lnTo>
                  <a:lnTo>
                    <a:pt x="8356" y="94244"/>
                  </a:lnTo>
                  <a:lnTo>
                    <a:pt x="8356" y="2496332"/>
                  </a:lnTo>
                  <a:lnTo>
                    <a:pt x="20495" y="2536347"/>
                  </a:lnTo>
                  <a:lnTo>
                    <a:pt x="54228" y="2570081"/>
                  </a:lnTo>
                  <a:lnTo>
                    <a:pt x="94244" y="2582219"/>
                  </a:lnTo>
                  <a:lnTo>
                    <a:pt x="4485671" y="2582219"/>
                  </a:lnTo>
                  <a:lnTo>
                    <a:pt x="4484139" y="2582943"/>
                  </a:lnTo>
                  <a:lnTo>
                    <a:pt x="4474830" y="2586282"/>
                  </a:lnTo>
                  <a:lnTo>
                    <a:pt x="4465331" y="2588668"/>
                  </a:lnTo>
                  <a:lnTo>
                    <a:pt x="4455642" y="2590099"/>
                  </a:lnTo>
                  <a:lnTo>
                    <a:pt x="4445764" y="2590576"/>
                  </a:lnTo>
                  <a:close/>
                </a:path>
                <a:path w="4546600" h="2590800">
                  <a:moveTo>
                    <a:pt x="4485671" y="2582219"/>
                  </a:moveTo>
                  <a:lnTo>
                    <a:pt x="4451800" y="2582219"/>
                  </a:lnTo>
                  <a:lnTo>
                    <a:pt x="4457778" y="2581631"/>
                  </a:lnTo>
                  <a:lnTo>
                    <a:pt x="4469617" y="2579276"/>
                  </a:lnTo>
                  <a:lnTo>
                    <a:pt x="4506496" y="2559564"/>
                  </a:lnTo>
                  <a:lnTo>
                    <a:pt x="4533000" y="2519897"/>
                  </a:lnTo>
                  <a:lnTo>
                    <a:pt x="4537687" y="2496332"/>
                  </a:lnTo>
                  <a:lnTo>
                    <a:pt x="4537687" y="94244"/>
                  </a:lnTo>
                  <a:lnTo>
                    <a:pt x="4525549" y="54228"/>
                  </a:lnTo>
                  <a:lnTo>
                    <a:pt x="4491815" y="20495"/>
                  </a:lnTo>
                  <a:lnTo>
                    <a:pt x="4451800" y="8356"/>
                  </a:lnTo>
                  <a:lnTo>
                    <a:pt x="4485671" y="8356"/>
                  </a:lnTo>
                  <a:lnTo>
                    <a:pt x="4523320" y="36694"/>
                  </a:lnTo>
                  <a:lnTo>
                    <a:pt x="4541749" y="71213"/>
                  </a:lnTo>
                  <a:lnTo>
                    <a:pt x="4546044" y="100280"/>
                  </a:lnTo>
                  <a:lnTo>
                    <a:pt x="4546044" y="2490296"/>
                  </a:lnTo>
                  <a:lnTo>
                    <a:pt x="4538410" y="2528671"/>
                  </a:lnTo>
                  <a:lnTo>
                    <a:pt x="4516672" y="2561205"/>
                  </a:lnTo>
                  <a:lnTo>
                    <a:pt x="4493083" y="2578722"/>
                  </a:lnTo>
                  <a:lnTo>
                    <a:pt x="4485671" y="258221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140DC692-05CC-18C9-774B-5874EB27CD1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46" y="2899774"/>
              <a:ext cx="200560" cy="200560"/>
            </a:xfrm>
            <a:prstGeom prst="rect">
              <a:avLst/>
            </a:prstGeom>
          </p:spPr>
        </p:pic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A25BC148-47B1-1F43-0E64-1B11AF75E5ED}"/>
              </a:ext>
            </a:extLst>
          </p:cNvPr>
          <p:cNvSpPr txBox="1"/>
          <p:nvPr/>
        </p:nvSpPr>
        <p:spPr>
          <a:xfrm>
            <a:off x="731044" y="601578"/>
            <a:ext cx="4601511" cy="22254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1"/>
              </a:spcBef>
            </a:pPr>
            <a:r>
              <a:rPr b="1" spc="22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LLM-</a:t>
            </a:r>
            <a:r>
              <a:rPr b="1" spc="21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Based</a:t>
            </a:r>
            <a:r>
              <a:rPr b="1" spc="9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b="1" spc="22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Agent</a:t>
            </a:r>
            <a:r>
              <a:rPr b="1" spc="10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b="1" spc="169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Solution</a:t>
            </a:r>
            <a:endParaRPr dirty="0">
              <a:latin typeface="Montserrat" pitchFamily="2" charset="77"/>
              <a:cs typeface="Trebuchet MS"/>
            </a:endParaRPr>
          </a:p>
          <a:p>
            <a:pPr marL="12700" marR="226054">
              <a:lnSpc>
                <a:spcPct val="133500"/>
              </a:lnSpc>
              <a:spcBef>
                <a:spcPts val="969"/>
              </a:spcBef>
            </a:pPr>
            <a:r>
              <a:rPr sz="1151" spc="7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Introducing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2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an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5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intelligent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0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agent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6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that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3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uses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7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Large </a:t>
            </a:r>
            <a:r>
              <a:rPr sz="1151" spc="12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Language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1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Models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9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(LLMs)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5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to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6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revolutionize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9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waste </a:t>
            </a:r>
            <a:r>
              <a:rPr sz="1151" spc="12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management</a:t>
            </a:r>
            <a:r>
              <a:rPr sz="1151" spc="4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2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by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0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addressing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8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contamination</a:t>
            </a:r>
            <a:r>
              <a:rPr sz="1151" spc="4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6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at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-2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its </a:t>
            </a:r>
            <a:r>
              <a:rPr sz="1151" spc="6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source.</a:t>
            </a:r>
            <a:endParaRPr sz="1151" dirty="0">
              <a:latin typeface="Montserrat" pitchFamily="2" charset="77"/>
              <a:cs typeface="Trebuchet MS"/>
            </a:endParaRPr>
          </a:p>
          <a:p>
            <a:pPr>
              <a:spcBef>
                <a:spcPts val="620"/>
              </a:spcBef>
            </a:pPr>
            <a:endParaRPr lang="en-IN" sz="1151" dirty="0">
              <a:latin typeface="Montserrat" pitchFamily="2" charset="77"/>
              <a:cs typeface="Trebuchet MS"/>
            </a:endParaRPr>
          </a:p>
          <a:p>
            <a:pPr marL="346702">
              <a:spcBef>
                <a:spcPts val="5"/>
              </a:spcBef>
            </a:pPr>
            <a:endParaRPr lang="en-IN" sz="1300" b="1" spc="145" dirty="0">
              <a:solidFill>
                <a:srgbClr val="FFFFFF"/>
              </a:solidFill>
              <a:latin typeface="Montserrat" pitchFamily="2" charset="77"/>
              <a:cs typeface="Trebuchet MS"/>
            </a:endParaRPr>
          </a:p>
          <a:p>
            <a:pPr marL="346702">
              <a:spcBef>
                <a:spcPts val="5"/>
              </a:spcBef>
            </a:pPr>
            <a:r>
              <a:rPr sz="1300" b="1" spc="1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Primary</a:t>
            </a:r>
            <a:r>
              <a:rPr sz="1300" b="1" spc="9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300" b="1" spc="11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Objective</a:t>
            </a:r>
            <a:endParaRPr sz="1300" dirty="0">
              <a:latin typeface="Montserrat" pitchFamily="2" charset="77"/>
              <a:cs typeface="Trebuchet MS"/>
            </a:endParaRPr>
          </a:p>
          <a:p>
            <a:pPr marL="346702">
              <a:spcBef>
                <a:spcPts val="265"/>
              </a:spcBef>
            </a:pPr>
            <a:r>
              <a:rPr sz="1051" spc="71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Improve</a:t>
            </a:r>
            <a:r>
              <a:rPr sz="1051" spc="20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segregation</a:t>
            </a:r>
            <a:r>
              <a:rPr sz="1051" spc="2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8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and</a:t>
            </a:r>
            <a:r>
              <a:rPr sz="1051" spc="2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reduce</a:t>
            </a:r>
            <a:r>
              <a:rPr sz="1051" spc="2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downstream</a:t>
            </a:r>
            <a:r>
              <a:rPr sz="1051" spc="2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4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impact</a:t>
            </a:r>
            <a:endParaRPr sz="1051" dirty="0">
              <a:latin typeface="Montserrat" pitchFamily="2" charset="77"/>
              <a:cs typeface="Trebuchet MS"/>
            </a:endParaRPr>
          </a:p>
        </p:txBody>
      </p: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2BC96E17-560D-8431-C3DF-471140E7C781}"/>
              </a:ext>
            </a:extLst>
          </p:cNvPr>
          <p:cNvGrpSpPr/>
          <p:nvPr/>
        </p:nvGrpSpPr>
        <p:grpSpPr>
          <a:xfrm>
            <a:off x="0" y="3312109"/>
            <a:ext cx="12192000" cy="3493277"/>
            <a:chOff x="0" y="3827368"/>
            <a:chExt cx="10696575" cy="339344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6ABF5E93-820D-0887-734C-32ABB5226E99}"/>
                </a:ext>
              </a:extLst>
            </p:cNvPr>
            <p:cNvSpPr/>
            <p:nvPr/>
          </p:nvSpPr>
          <p:spPr>
            <a:xfrm>
              <a:off x="534828" y="3827368"/>
              <a:ext cx="4546600" cy="3125470"/>
            </a:xfrm>
            <a:custGeom>
              <a:avLst/>
              <a:gdLst/>
              <a:ahLst/>
              <a:cxnLst/>
              <a:rect l="l" t="t" r="r" b="b"/>
              <a:pathLst>
                <a:path w="4546600" h="3125470">
                  <a:moveTo>
                    <a:pt x="4445764" y="3125405"/>
                  </a:moveTo>
                  <a:lnTo>
                    <a:pt x="100280" y="3125405"/>
                  </a:lnTo>
                  <a:lnTo>
                    <a:pt x="90401" y="3124928"/>
                  </a:lnTo>
                  <a:lnTo>
                    <a:pt x="52960" y="3113550"/>
                  </a:lnTo>
                  <a:lnTo>
                    <a:pt x="22723" y="3088711"/>
                  </a:lnTo>
                  <a:lnTo>
                    <a:pt x="4293" y="3054191"/>
                  </a:lnTo>
                  <a:lnTo>
                    <a:pt x="0" y="3025125"/>
                  </a:lnTo>
                  <a:lnTo>
                    <a:pt x="0" y="100280"/>
                  </a:lnTo>
                  <a:lnTo>
                    <a:pt x="7633" y="61904"/>
                  </a:lnTo>
                  <a:lnTo>
                    <a:pt x="29371" y="29371"/>
                  </a:lnTo>
                  <a:lnTo>
                    <a:pt x="61904" y="7633"/>
                  </a:lnTo>
                  <a:lnTo>
                    <a:pt x="100280" y="0"/>
                  </a:lnTo>
                  <a:lnTo>
                    <a:pt x="4445764" y="0"/>
                  </a:lnTo>
                  <a:lnTo>
                    <a:pt x="4484139" y="7633"/>
                  </a:lnTo>
                  <a:lnTo>
                    <a:pt x="4516672" y="29371"/>
                  </a:lnTo>
                  <a:lnTo>
                    <a:pt x="4538410" y="61904"/>
                  </a:lnTo>
                  <a:lnTo>
                    <a:pt x="4546044" y="100280"/>
                  </a:lnTo>
                  <a:lnTo>
                    <a:pt x="4546044" y="3025125"/>
                  </a:lnTo>
                  <a:lnTo>
                    <a:pt x="4538410" y="3063500"/>
                  </a:lnTo>
                  <a:lnTo>
                    <a:pt x="4516672" y="3096033"/>
                  </a:lnTo>
                  <a:lnTo>
                    <a:pt x="4484139" y="3117771"/>
                  </a:lnTo>
                  <a:lnTo>
                    <a:pt x="4445764" y="3125405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3C0EDF7-9420-4F62-BB0A-C147D1AF1C8D}"/>
                </a:ext>
              </a:extLst>
            </p:cNvPr>
            <p:cNvSpPr/>
            <p:nvPr/>
          </p:nvSpPr>
          <p:spPr>
            <a:xfrm>
              <a:off x="534828" y="3827368"/>
              <a:ext cx="4546600" cy="3125470"/>
            </a:xfrm>
            <a:custGeom>
              <a:avLst/>
              <a:gdLst/>
              <a:ahLst/>
              <a:cxnLst/>
              <a:rect l="l" t="t" r="r" b="b"/>
              <a:pathLst>
                <a:path w="4546600" h="3125470">
                  <a:moveTo>
                    <a:pt x="4445764" y="3125405"/>
                  </a:moveTo>
                  <a:lnTo>
                    <a:pt x="100280" y="3125405"/>
                  </a:lnTo>
                  <a:lnTo>
                    <a:pt x="90401" y="3124928"/>
                  </a:lnTo>
                  <a:lnTo>
                    <a:pt x="52960" y="3113550"/>
                  </a:lnTo>
                  <a:lnTo>
                    <a:pt x="22723" y="3088711"/>
                  </a:lnTo>
                  <a:lnTo>
                    <a:pt x="4293" y="3054191"/>
                  </a:lnTo>
                  <a:lnTo>
                    <a:pt x="0" y="3025125"/>
                  </a:lnTo>
                  <a:lnTo>
                    <a:pt x="0" y="100280"/>
                  </a:lnTo>
                  <a:lnTo>
                    <a:pt x="7633" y="61904"/>
                  </a:lnTo>
                  <a:lnTo>
                    <a:pt x="29371" y="29371"/>
                  </a:lnTo>
                  <a:lnTo>
                    <a:pt x="61904" y="7633"/>
                  </a:lnTo>
                  <a:lnTo>
                    <a:pt x="100280" y="0"/>
                  </a:lnTo>
                  <a:lnTo>
                    <a:pt x="4445764" y="0"/>
                  </a:lnTo>
                  <a:lnTo>
                    <a:pt x="4484139" y="7633"/>
                  </a:lnTo>
                  <a:lnTo>
                    <a:pt x="4485671" y="8356"/>
                  </a:lnTo>
                  <a:lnTo>
                    <a:pt x="94244" y="8356"/>
                  </a:lnTo>
                  <a:lnTo>
                    <a:pt x="88266" y="8945"/>
                  </a:lnTo>
                  <a:lnTo>
                    <a:pt x="44191" y="27201"/>
                  </a:lnTo>
                  <a:lnTo>
                    <a:pt x="17663" y="59526"/>
                  </a:lnTo>
                  <a:lnTo>
                    <a:pt x="8356" y="94244"/>
                  </a:lnTo>
                  <a:lnTo>
                    <a:pt x="8356" y="3031160"/>
                  </a:lnTo>
                  <a:lnTo>
                    <a:pt x="20495" y="3071175"/>
                  </a:lnTo>
                  <a:lnTo>
                    <a:pt x="54228" y="3104909"/>
                  </a:lnTo>
                  <a:lnTo>
                    <a:pt x="94244" y="3117048"/>
                  </a:lnTo>
                  <a:lnTo>
                    <a:pt x="4485671" y="3117048"/>
                  </a:lnTo>
                  <a:lnTo>
                    <a:pt x="4484139" y="3117771"/>
                  </a:lnTo>
                  <a:lnTo>
                    <a:pt x="4474830" y="3121111"/>
                  </a:lnTo>
                  <a:lnTo>
                    <a:pt x="4465331" y="3123497"/>
                  </a:lnTo>
                  <a:lnTo>
                    <a:pt x="4455642" y="3124928"/>
                  </a:lnTo>
                  <a:lnTo>
                    <a:pt x="4445764" y="3125405"/>
                  </a:lnTo>
                  <a:close/>
                </a:path>
                <a:path w="4546600" h="3125470">
                  <a:moveTo>
                    <a:pt x="4485671" y="3117048"/>
                  </a:moveTo>
                  <a:lnTo>
                    <a:pt x="4451800" y="3117048"/>
                  </a:lnTo>
                  <a:lnTo>
                    <a:pt x="4457778" y="3116459"/>
                  </a:lnTo>
                  <a:lnTo>
                    <a:pt x="4469617" y="3114104"/>
                  </a:lnTo>
                  <a:lnTo>
                    <a:pt x="4506496" y="3094392"/>
                  </a:lnTo>
                  <a:lnTo>
                    <a:pt x="4533000" y="3054726"/>
                  </a:lnTo>
                  <a:lnTo>
                    <a:pt x="4537687" y="3031160"/>
                  </a:lnTo>
                  <a:lnTo>
                    <a:pt x="4537687" y="94244"/>
                  </a:lnTo>
                  <a:lnTo>
                    <a:pt x="4525549" y="54228"/>
                  </a:lnTo>
                  <a:lnTo>
                    <a:pt x="4491815" y="20494"/>
                  </a:lnTo>
                  <a:lnTo>
                    <a:pt x="4451800" y="8356"/>
                  </a:lnTo>
                  <a:lnTo>
                    <a:pt x="4485671" y="8356"/>
                  </a:lnTo>
                  <a:lnTo>
                    <a:pt x="4523320" y="36694"/>
                  </a:lnTo>
                  <a:lnTo>
                    <a:pt x="4541749" y="71213"/>
                  </a:lnTo>
                  <a:lnTo>
                    <a:pt x="4546044" y="100280"/>
                  </a:lnTo>
                  <a:lnTo>
                    <a:pt x="4546044" y="3025125"/>
                  </a:lnTo>
                  <a:lnTo>
                    <a:pt x="4538410" y="3063500"/>
                  </a:lnTo>
                  <a:lnTo>
                    <a:pt x="4516672" y="3096033"/>
                  </a:lnTo>
                  <a:lnTo>
                    <a:pt x="4493083" y="3113550"/>
                  </a:lnTo>
                  <a:lnTo>
                    <a:pt x="4485671" y="3117048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52881D81-DD0B-96A9-CC20-83BD55C64FF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892" y="3969432"/>
              <a:ext cx="4261916" cy="2841277"/>
            </a:xfrm>
            <a:prstGeom prst="rect">
              <a:avLst/>
            </a:prstGeom>
          </p:spPr>
        </p:pic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084BAC36-1A3F-6367-83FB-ABE612277CE8}"/>
                </a:ext>
              </a:extLst>
            </p:cNvPr>
            <p:cNvSpPr/>
            <p:nvPr/>
          </p:nvSpPr>
          <p:spPr>
            <a:xfrm>
              <a:off x="0" y="6919347"/>
              <a:ext cx="10696575" cy="300990"/>
            </a:xfrm>
            <a:custGeom>
              <a:avLst/>
              <a:gdLst/>
              <a:ahLst/>
              <a:cxnLst/>
              <a:rect l="l" t="t" r="r" b="b"/>
              <a:pathLst>
                <a:path w="10696575" h="300990">
                  <a:moveTo>
                    <a:pt x="10696575" y="300841"/>
                  </a:moveTo>
                  <a:lnTo>
                    <a:pt x="0" y="300841"/>
                  </a:lnTo>
                  <a:lnTo>
                    <a:pt x="0" y="0"/>
                  </a:lnTo>
                  <a:lnTo>
                    <a:pt x="10696575" y="0"/>
                  </a:lnTo>
                  <a:lnTo>
                    <a:pt x="10696575" y="300841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12">
            <a:extLst>
              <a:ext uri="{FF2B5EF4-FFF2-40B4-BE49-F238E27FC236}">
                <a16:creationId xmlns:a16="http://schemas.microsoft.com/office/drawing/2014/main" id="{2C205A40-D364-5FF3-825D-58BC4B6F2B8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7656" y="1430436"/>
            <a:ext cx="228599" cy="2064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857B3D0-B4CF-A709-BBEF-A97CBFE067C9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371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766" y="183197"/>
            <a:ext cx="11617234" cy="1305967"/>
          </a:xfrm>
        </p:spPr>
        <p:txBody>
          <a:bodyPr>
            <a:noAutofit/>
          </a:bodyPr>
          <a:lstStyle/>
          <a:p>
            <a:r>
              <a:rPr sz="3200" dirty="0">
                <a:solidFill>
                  <a:srgbClr val="017742"/>
                </a:solidFill>
              </a:rPr>
              <a:t>Smart Waste Contamination Management Workflow</a:t>
            </a: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BF3F02D8-CF61-F81A-79F6-6247B5CA7829}"/>
              </a:ext>
            </a:extLst>
          </p:cNvPr>
          <p:cNvGrpSpPr/>
          <p:nvPr/>
        </p:nvGrpSpPr>
        <p:grpSpPr>
          <a:xfrm>
            <a:off x="7174805" y="2387667"/>
            <a:ext cx="2816225" cy="1203960"/>
            <a:chOff x="4387267" y="2507009"/>
            <a:chExt cx="2816225" cy="120396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A80CA73-60AD-6853-140B-A7888881CBD4}"/>
                </a:ext>
              </a:extLst>
            </p:cNvPr>
            <p:cNvSpPr/>
            <p:nvPr/>
          </p:nvSpPr>
          <p:spPr>
            <a:xfrm>
              <a:off x="4387267" y="2507009"/>
              <a:ext cx="2816225" cy="1203960"/>
            </a:xfrm>
            <a:custGeom>
              <a:avLst/>
              <a:gdLst/>
              <a:ahLst/>
              <a:cxnLst/>
              <a:rect l="l" t="t" r="r" b="b"/>
              <a:pathLst>
                <a:path w="2816225" h="1203960">
                  <a:moveTo>
                    <a:pt x="2753744" y="1203364"/>
                  </a:moveTo>
                  <a:lnTo>
                    <a:pt x="62464" y="1203364"/>
                  </a:lnTo>
                  <a:lnTo>
                    <a:pt x="58116" y="1202936"/>
                  </a:lnTo>
                  <a:lnTo>
                    <a:pt x="22685" y="1186887"/>
                  </a:lnTo>
                  <a:lnTo>
                    <a:pt x="2141" y="1153858"/>
                  </a:lnTo>
                  <a:lnTo>
                    <a:pt x="0" y="1140900"/>
                  </a:lnTo>
                  <a:lnTo>
                    <a:pt x="0" y="1136511"/>
                  </a:lnTo>
                  <a:lnTo>
                    <a:pt x="0" y="62463"/>
                  </a:lnTo>
                  <a:lnTo>
                    <a:pt x="13706" y="26061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2753744" y="0"/>
                  </a:lnTo>
                  <a:lnTo>
                    <a:pt x="2790146" y="13705"/>
                  </a:lnTo>
                  <a:lnTo>
                    <a:pt x="2812798" y="45325"/>
                  </a:lnTo>
                  <a:lnTo>
                    <a:pt x="2816208" y="62463"/>
                  </a:lnTo>
                  <a:lnTo>
                    <a:pt x="2816208" y="1140900"/>
                  </a:lnTo>
                  <a:lnTo>
                    <a:pt x="2802501" y="1177302"/>
                  </a:lnTo>
                  <a:lnTo>
                    <a:pt x="2770882" y="1199955"/>
                  </a:lnTo>
                  <a:lnTo>
                    <a:pt x="2758091" y="1202936"/>
                  </a:lnTo>
                  <a:lnTo>
                    <a:pt x="2753744" y="1203364"/>
                  </a:lnTo>
                  <a:close/>
                </a:path>
              </a:pathLst>
            </a:custGeom>
            <a:solidFill>
              <a:srgbClr val="FFFFF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 dirty="0">
                <a:latin typeface="Montserrat" pitchFamily="2" charset="77"/>
              </a:endParaRPr>
            </a:p>
          </p:txBody>
        </p:sp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8A973E0D-ACAB-53B4-D4D3-9821E24451E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0974" y="2657430"/>
              <a:ext cx="200560" cy="200560"/>
            </a:xfrm>
            <a:prstGeom prst="rect">
              <a:avLst/>
            </a:prstGeom>
          </p:spPr>
        </p:pic>
      </p:grpSp>
      <p:grpSp>
        <p:nvGrpSpPr>
          <p:cNvPr id="13" name="object 17">
            <a:extLst>
              <a:ext uri="{FF2B5EF4-FFF2-40B4-BE49-F238E27FC236}">
                <a16:creationId xmlns:a16="http://schemas.microsoft.com/office/drawing/2014/main" id="{3588986E-1EAB-6D0C-9F09-1F7B90450FFB}"/>
              </a:ext>
            </a:extLst>
          </p:cNvPr>
          <p:cNvGrpSpPr/>
          <p:nvPr/>
        </p:nvGrpSpPr>
        <p:grpSpPr>
          <a:xfrm>
            <a:off x="4536108" y="3767597"/>
            <a:ext cx="2816225" cy="1203960"/>
            <a:chOff x="4387267" y="3844082"/>
            <a:chExt cx="2816225" cy="1203960"/>
          </a:xfrm>
        </p:grpSpPr>
        <p:sp>
          <p:nvSpPr>
            <p:cNvPr id="14" name="object 18">
              <a:extLst>
                <a:ext uri="{FF2B5EF4-FFF2-40B4-BE49-F238E27FC236}">
                  <a16:creationId xmlns:a16="http://schemas.microsoft.com/office/drawing/2014/main" id="{69582ED3-8BD9-8F2F-081B-E2AD3BE54F78}"/>
                </a:ext>
              </a:extLst>
            </p:cNvPr>
            <p:cNvSpPr/>
            <p:nvPr/>
          </p:nvSpPr>
          <p:spPr>
            <a:xfrm>
              <a:off x="4387267" y="3844082"/>
              <a:ext cx="2816225" cy="1203960"/>
            </a:xfrm>
            <a:custGeom>
              <a:avLst/>
              <a:gdLst/>
              <a:ahLst/>
              <a:cxnLst/>
              <a:rect l="l" t="t" r="r" b="b"/>
              <a:pathLst>
                <a:path w="2816225" h="1203960">
                  <a:moveTo>
                    <a:pt x="2753744" y="1203364"/>
                  </a:moveTo>
                  <a:lnTo>
                    <a:pt x="62464" y="1203364"/>
                  </a:lnTo>
                  <a:lnTo>
                    <a:pt x="58116" y="1202936"/>
                  </a:lnTo>
                  <a:lnTo>
                    <a:pt x="22685" y="1186888"/>
                  </a:lnTo>
                  <a:lnTo>
                    <a:pt x="2141" y="1153858"/>
                  </a:lnTo>
                  <a:lnTo>
                    <a:pt x="0" y="1140900"/>
                  </a:lnTo>
                  <a:lnTo>
                    <a:pt x="0" y="1136511"/>
                  </a:lnTo>
                  <a:lnTo>
                    <a:pt x="0" y="62463"/>
                  </a:lnTo>
                  <a:lnTo>
                    <a:pt x="13706" y="26061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2753744" y="0"/>
                  </a:lnTo>
                  <a:lnTo>
                    <a:pt x="2790146" y="13705"/>
                  </a:lnTo>
                  <a:lnTo>
                    <a:pt x="2812798" y="45324"/>
                  </a:lnTo>
                  <a:lnTo>
                    <a:pt x="2816208" y="62463"/>
                  </a:lnTo>
                  <a:lnTo>
                    <a:pt x="2816208" y="1140900"/>
                  </a:lnTo>
                  <a:lnTo>
                    <a:pt x="2802501" y="1177302"/>
                  </a:lnTo>
                  <a:lnTo>
                    <a:pt x="2770882" y="1199955"/>
                  </a:lnTo>
                  <a:lnTo>
                    <a:pt x="2758091" y="1202936"/>
                  </a:lnTo>
                  <a:lnTo>
                    <a:pt x="2753744" y="1203364"/>
                  </a:lnTo>
                  <a:close/>
                </a:path>
              </a:pathLst>
            </a:custGeom>
            <a:solidFill>
              <a:srgbClr val="FFFFF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Montserrat" pitchFamily="2" charset="77"/>
              </a:endParaRPr>
            </a:p>
          </p:txBody>
        </p:sp>
        <p:pic>
          <p:nvPicPr>
            <p:cNvPr id="15" name="object 19">
              <a:extLst>
                <a:ext uri="{FF2B5EF4-FFF2-40B4-BE49-F238E27FC236}">
                  <a16:creationId xmlns:a16="http://schemas.microsoft.com/office/drawing/2014/main" id="{989E45BC-2687-0B93-C381-D53844ACB90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0974" y="3994502"/>
              <a:ext cx="200560" cy="200560"/>
            </a:xfrm>
            <a:prstGeom prst="rect">
              <a:avLst/>
            </a:prstGeom>
            <a:gradFill flip="none" rotWithShape="1">
              <a:gsLst>
                <a:gs pos="5000">
                  <a:srgbClr val="017742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77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</p:pic>
      </p:grpSp>
      <p:grpSp>
        <p:nvGrpSpPr>
          <p:cNvPr id="19" name="object 27">
            <a:extLst>
              <a:ext uri="{FF2B5EF4-FFF2-40B4-BE49-F238E27FC236}">
                <a16:creationId xmlns:a16="http://schemas.microsoft.com/office/drawing/2014/main" id="{E0BD1B27-09D5-8E5E-105C-527E490017F4}"/>
              </a:ext>
            </a:extLst>
          </p:cNvPr>
          <p:cNvGrpSpPr/>
          <p:nvPr/>
        </p:nvGrpSpPr>
        <p:grpSpPr>
          <a:xfrm>
            <a:off x="3289988" y="5103384"/>
            <a:ext cx="5774690" cy="768985"/>
            <a:chOff x="4387267" y="5181153"/>
            <a:chExt cx="5774690" cy="768985"/>
          </a:xfrm>
        </p:grpSpPr>
        <p:sp>
          <p:nvSpPr>
            <p:cNvPr id="20" name="object 28">
              <a:extLst>
                <a:ext uri="{FF2B5EF4-FFF2-40B4-BE49-F238E27FC236}">
                  <a16:creationId xmlns:a16="http://schemas.microsoft.com/office/drawing/2014/main" id="{EE79D19E-A54B-A679-0441-7BAAF14B1D0F}"/>
                </a:ext>
              </a:extLst>
            </p:cNvPr>
            <p:cNvSpPr/>
            <p:nvPr/>
          </p:nvSpPr>
          <p:spPr>
            <a:xfrm>
              <a:off x="4387267" y="5181153"/>
              <a:ext cx="5774690" cy="768985"/>
            </a:xfrm>
            <a:custGeom>
              <a:avLst/>
              <a:gdLst/>
              <a:ahLst/>
              <a:cxnLst/>
              <a:rect l="l" t="t" r="r" b="b"/>
              <a:pathLst>
                <a:path w="5774690" h="768985">
                  <a:moveTo>
                    <a:pt x="5712016" y="768816"/>
                  </a:moveTo>
                  <a:lnTo>
                    <a:pt x="62464" y="768816"/>
                  </a:lnTo>
                  <a:lnTo>
                    <a:pt x="58116" y="768387"/>
                  </a:lnTo>
                  <a:lnTo>
                    <a:pt x="22685" y="752338"/>
                  </a:lnTo>
                  <a:lnTo>
                    <a:pt x="2141" y="719310"/>
                  </a:lnTo>
                  <a:lnTo>
                    <a:pt x="0" y="706351"/>
                  </a:lnTo>
                  <a:lnTo>
                    <a:pt x="0" y="701962"/>
                  </a:lnTo>
                  <a:lnTo>
                    <a:pt x="0" y="62463"/>
                  </a:lnTo>
                  <a:lnTo>
                    <a:pt x="13706" y="26062"/>
                  </a:lnTo>
                  <a:lnTo>
                    <a:pt x="45325" y="3409"/>
                  </a:lnTo>
                  <a:lnTo>
                    <a:pt x="62464" y="0"/>
                  </a:lnTo>
                  <a:lnTo>
                    <a:pt x="5712016" y="0"/>
                  </a:lnTo>
                  <a:lnTo>
                    <a:pt x="5748416" y="13705"/>
                  </a:lnTo>
                  <a:lnTo>
                    <a:pt x="5771068" y="45324"/>
                  </a:lnTo>
                  <a:lnTo>
                    <a:pt x="5774479" y="62463"/>
                  </a:lnTo>
                  <a:lnTo>
                    <a:pt x="5774479" y="706351"/>
                  </a:lnTo>
                  <a:lnTo>
                    <a:pt x="5760772" y="742753"/>
                  </a:lnTo>
                  <a:lnTo>
                    <a:pt x="5729153" y="765406"/>
                  </a:lnTo>
                  <a:lnTo>
                    <a:pt x="5716362" y="768387"/>
                  </a:lnTo>
                  <a:lnTo>
                    <a:pt x="5712016" y="768816"/>
                  </a:lnTo>
                  <a:close/>
                </a:path>
              </a:pathLst>
            </a:custGeom>
            <a:solidFill>
              <a:srgbClr val="FFFFF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9">
              <a:extLst>
                <a:ext uri="{FF2B5EF4-FFF2-40B4-BE49-F238E27FC236}">
                  <a16:creationId xmlns:a16="http://schemas.microsoft.com/office/drawing/2014/main" id="{0F72E47E-5251-1755-B637-018DE707C36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0974" y="5465281"/>
              <a:ext cx="200560" cy="200560"/>
            </a:xfrm>
            <a:prstGeom prst="rect">
              <a:avLst/>
            </a:prstGeom>
          </p:spPr>
        </p:pic>
      </p:grpSp>
      <p:sp>
        <p:nvSpPr>
          <p:cNvPr id="24" name="object 4">
            <a:extLst>
              <a:ext uri="{FF2B5EF4-FFF2-40B4-BE49-F238E27FC236}">
                <a16:creationId xmlns:a16="http://schemas.microsoft.com/office/drawing/2014/main" id="{BA8BC396-58A2-4811-5F00-2F7A89B2BE2E}"/>
              </a:ext>
            </a:extLst>
          </p:cNvPr>
          <p:cNvSpPr/>
          <p:nvPr/>
        </p:nvSpPr>
        <p:spPr>
          <a:xfrm>
            <a:off x="5500840" y="1362198"/>
            <a:ext cx="1069975" cy="33655"/>
          </a:xfrm>
          <a:custGeom>
            <a:avLst/>
            <a:gdLst/>
            <a:ahLst/>
            <a:cxnLst/>
            <a:rect l="l" t="t" r="r" b="b"/>
            <a:pathLst>
              <a:path w="1069975" h="33655">
                <a:moveTo>
                  <a:pt x="1055160" y="33426"/>
                </a:moveTo>
                <a:lnTo>
                  <a:pt x="14497" y="33426"/>
                </a:lnTo>
                <a:lnTo>
                  <a:pt x="12365" y="33002"/>
                </a:lnTo>
                <a:lnTo>
                  <a:pt x="0" y="18929"/>
                </a:lnTo>
                <a:lnTo>
                  <a:pt x="0" y="16713"/>
                </a:lnTo>
                <a:lnTo>
                  <a:pt x="0" y="14496"/>
                </a:lnTo>
                <a:lnTo>
                  <a:pt x="14497" y="0"/>
                </a:lnTo>
                <a:lnTo>
                  <a:pt x="1055160" y="0"/>
                </a:lnTo>
                <a:lnTo>
                  <a:pt x="1069657" y="14496"/>
                </a:lnTo>
                <a:lnTo>
                  <a:pt x="1069657" y="18929"/>
                </a:lnTo>
                <a:lnTo>
                  <a:pt x="1057292" y="33002"/>
                </a:lnTo>
                <a:lnTo>
                  <a:pt x="1055160" y="33426"/>
                </a:lnTo>
                <a:close/>
              </a:path>
            </a:pathLst>
          </a:custGeom>
          <a:solidFill>
            <a:srgbClr val="009A00"/>
          </a:solidFill>
        </p:spPr>
        <p:txBody>
          <a:bodyPr wrap="square" lIns="0" tIns="0" rIns="0" bIns="0" rtlCol="0"/>
          <a:lstStyle/>
          <a:p>
            <a:endParaRPr>
              <a:solidFill>
                <a:srgbClr val="017742"/>
              </a:solidFill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C5214A98-9B08-4DA3-5292-EA83A42A75F4}"/>
              </a:ext>
            </a:extLst>
          </p:cNvPr>
          <p:cNvSpPr txBox="1"/>
          <p:nvPr/>
        </p:nvSpPr>
        <p:spPr>
          <a:xfrm>
            <a:off x="1632857" y="1573606"/>
            <a:ext cx="9360566" cy="263535"/>
          </a:xfrm>
          <a:prstGeom prst="rect">
            <a:avLst/>
          </a:prstGeom>
        </p:spPr>
        <p:txBody>
          <a:bodyPr vert="horz" wrap="square" lIns="0" tIns="17146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600" b="1" spc="135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A</a:t>
            </a:r>
            <a:r>
              <a:rPr sz="1600" b="1" spc="65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 </a:t>
            </a:r>
            <a:r>
              <a:rPr sz="1600" b="1" spc="100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comprehensive</a:t>
            </a:r>
            <a:r>
              <a:rPr sz="1600" b="1" spc="65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 </a:t>
            </a:r>
            <a:r>
              <a:rPr sz="1600" b="1" spc="55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five-</a:t>
            </a:r>
            <a:r>
              <a:rPr sz="1600" b="1" spc="111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phase</a:t>
            </a:r>
            <a:r>
              <a:rPr sz="1600" b="1" spc="71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 </a:t>
            </a:r>
            <a:r>
              <a:rPr sz="1600" b="1" spc="120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system</a:t>
            </a:r>
            <a:r>
              <a:rPr sz="1600" b="1" spc="65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 </a:t>
            </a:r>
            <a:r>
              <a:rPr sz="1600" b="1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for</a:t>
            </a:r>
            <a:r>
              <a:rPr sz="1600" b="1" spc="71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 </a:t>
            </a:r>
            <a:r>
              <a:rPr sz="1600" b="1" spc="55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intelligent</a:t>
            </a:r>
            <a:r>
              <a:rPr sz="1600" b="1" spc="65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 </a:t>
            </a:r>
            <a:r>
              <a:rPr sz="1600" b="1" spc="100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waste</a:t>
            </a:r>
            <a:r>
              <a:rPr sz="1600" b="1" spc="71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 </a:t>
            </a:r>
            <a:r>
              <a:rPr sz="1600" b="1" spc="115" dirty="0">
                <a:solidFill>
                  <a:srgbClr val="A47C4F"/>
                </a:solidFill>
                <a:latin typeface="Montserrat" pitchFamily="2" charset="77"/>
                <a:cs typeface="Trebuchet MS"/>
              </a:rPr>
              <a:t>management</a:t>
            </a:r>
            <a:endParaRPr sz="1600" b="1" dirty="0">
              <a:solidFill>
                <a:srgbClr val="A47C4F"/>
              </a:solidFill>
              <a:latin typeface="Montserrat" pitchFamily="2" charset="77"/>
              <a:cs typeface="Trebuchet MS"/>
            </a:endParaRPr>
          </a:p>
        </p:txBody>
      </p:sp>
      <p:grpSp>
        <p:nvGrpSpPr>
          <p:cNvPr id="26" name="object 7">
            <a:extLst>
              <a:ext uri="{FF2B5EF4-FFF2-40B4-BE49-F238E27FC236}">
                <a16:creationId xmlns:a16="http://schemas.microsoft.com/office/drawing/2014/main" id="{062C2B41-3A0C-C770-5011-C3C1EB3CF6AB}"/>
              </a:ext>
            </a:extLst>
          </p:cNvPr>
          <p:cNvGrpSpPr/>
          <p:nvPr/>
        </p:nvGrpSpPr>
        <p:grpSpPr>
          <a:xfrm>
            <a:off x="2994690" y="2538088"/>
            <a:ext cx="2816225" cy="1203960"/>
            <a:chOff x="4387267" y="2507009"/>
            <a:chExt cx="2816225" cy="1203960"/>
          </a:xfrm>
        </p:grpSpPr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16A7D0AB-A183-504D-6ADC-5EE3315A2842}"/>
                </a:ext>
              </a:extLst>
            </p:cNvPr>
            <p:cNvSpPr/>
            <p:nvPr/>
          </p:nvSpPr>
          <p:spPr>
            <a:xfrm>
              <a:off x="4387267" y="2507009"/>
              <a:ext cx="2816225" cy="1203960"/>
            </a:xfrm>
            <a:custGeom>
              <a:avLst/>
              <a:gdLst/>
              <a:ahLst/>
              <a:cxnLst/>
              <a:rect l="l" t="t" r="r" b="b"/>
              <a:pathLst>
                <a:path w="2816225" h="1203960">
                  <a:moveTo>
                    <a:pt x="2753744" y="1203364"/>
                  </a:moveTo>
                  <a:lnTo>
                    <a:pt x="62464" y="1203364"/>
                  </a:lnTo>
                  <a:lnTo>
                    <a:pt x="58116" y="1202936"/>
                  </a:lnTo>
                  <a:lnTo>
                    <a:pt x="22685" y="1186887"/>
                  </a:lnTo>
                  <a:lnTo>
                    <a:pt x="2141" y="1153858"/>
                  </a:lnTo>
                  <a:lnTo>
                    <a:pt x="0" y="1140900"/>
                  </a:lnTo>
                  <a:lnTo>
                    <a:pt x="0" y="1136511"/>
                  </a:lnTo>
                  <a:lnTo>
                    <a:pt x="0" y="62463"/>
                  </a:lnTo>
                  <a:lnTo>
                    <a:pt x="13706" y="26061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2753744" y="0"/>
                  </a:lnTo>
                  <a:lnTo>
                    <a:pt x="2790146" y="13705"/>
                  </a:lnTo>
                  <a:lnTo>
                    <a:pt x="2812798" y="45325"/>
                  </a:lnTo>
                  <a:lnTo>
                    <a:pt x="2816208" y="62463"/>
                  </a:lnTo>
                  <a:lnTo>
                    <a:pt x="2816208" y="1140900"/>
                  </a:lnTo>
                  <a:lnTo>
                    <a:pt x="2802501" y="1177302"/>
                  </a:lnTo>
                  <a:lnTo>
                    <a:pt x="2770882" y="1199955"/>
                  </a:lnTo>
                  <a:lnTo>
                    <a:pt x="2758091" y="1202936"/>
                  </a:lnTo>
                  <a:lnTo>
                    <a:pt x="2753744" y="1203364"/>
                  </a:lnTo>
                  <a:close/>
                </a:path>
              </a:pathLst>
            </a:custGeom>
            <a:gradFill flip="none" rotWithShape="1">
              <a:gsLst>
                <a:gs pos="5000">
                  <a:srgbClr val="017742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77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000" dirty="0">
                <a:solidFill>
                  <a:schemeClr val="lt1"/>
                </a:solidFill>
                <a:latin typeface="Montserrat" pitchFamily="2" charset="77"/>
              </a:endParaRPr>
            </a:p>
          </p:txBody>
        </p:sp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79926164-191A-249D-4B87-86B3FEFB084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0974" y="2657430"/>
              <a:ext cx="200560" cy="200560"/>
            </a:xfrm>
            <a:prstGeom prst="rect">
              <a:avLst/>
            </a:prstGeom>
            <a:gradFill flip="none" rotWithShape="1">
              <a:gsLst>
                <a:gs pos="5000">
                  <a:srgbClr val="017742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77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</p:pic>
      </p:grpSp>
      <p:sp>
        <p:nvSpPr>
          <p:cNvPr id="29" name="object 10">
            <a:extLst>
              <a:ext uri="{FF2B5EF4-FFF2-40B4-BE49-F238E27FC236}">
                <a16:creationId xmlns:a16="http://schemas.microsoft.com/office/drawing/2014/main" id="{606EB0B8-2EA9-E30C-8D07-845B04338557}"/>
              </a:ext>
            </a:extLst>
          </p:cNvPr>
          <p:cNvSpPr txBox="1"/>
          <p:nvPr/>
        </p:nvSpPr>
        <p:spPr>
          <a:xfrm>
            <a:off x="3414839" y="2675811"/>
            <a:ext cx="856715" cy="186591"/>
          </a:xfrm>
          <a:prstGeom prst="rect">
            <a:avLst/>
          </a:prstGeom>
        </p:spPr>
        <p:txBody>
          <a:bodyPr vert="horz" wrap="square" lIns="0" tIns="17146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b="1" spc="17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Phase</a:t>
            </a:r>
            <a:r>
              <a:rPr sz="1100" b="1" spc="6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9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1</a:t>
            </a:r>
            <a:endParaRPr sz="1100" dirty="0">
              <a:latin typeface="Montserrat" pitchFamily="2" charset="77"/>
              <a:cs typeface="Trebuchet MS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0AC58A3E-FAD2-FFED-5E5A-071AE9E02F1E}"/>
              </a:ext>
            </a:extLst>
          </p:cNvPr>
          <p:cNvSpPr txBox="1"/>
          <p:nvPr/>
        </p:nvSpPr>
        <p:spPr>
          <a:xfrm>
            <a:off x="3113998" y="2909082"/>
            <a:ext cx="2122170" cy="288541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spcBef>
                <a:spcPts val="931"/>
              </a:spcBef>
            </a:pPr>
            <a:r>
              <a:rPr sz="1100" b="1" spc="151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Problem</a:t>
            </a:r>
            <a:r>
              <a:rPr sz="1100" b="1" spc="8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111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Identification</a:t>
            </a:r>
            <a:endParaRPr sz="1100" dirty="0">
              <a:latin typeface="Montserrat" pitchFamily="2" charset="77"/>
              <a:cs typeface="Trebuchet MS"/>
            </a:endParaRPr>
          </a:p>
        </p:txBody>
      </p:sp>
      <p:grpSp>
        <p:nvGrpSpPr>
          <p:cNvPr id="31" name="object 12">
            <a:extLst>
              <a:ext uri="{FF2B5EF4-FFF2-40B4-BE49-F238E27FC236}">
                <a16:creationId xmlns:a16="http://schemas.microsoft.com/office/drawing/2014/main" id="{76A159F3-6BF0-F1F6-B463-53FC0B8E62FF}"/>
              </a:ext>
            </a:extLst>
          </p:cNvPr>
          <p:cNvGrpSpPr/>
          <p:nvPr/>
        </p:nvGrpSpPr>
        <p:grpSpPr>
          <a:xfrm>
            <a:off x="5944605" y="2538088"/>
            <a:ext cx="2825115" cy="1203960"/>
            <a:chOff x="7337181" y="2507009"/>
            <a:chExt cx="2825115" cy="1203960"/>
          </a:xfrm>
        </p:grpSpPr>
        <p:sp>
          <p:nvSpPr>
            <p:cNvPr id="32" name="object 13">
              <a:extLst>
                <a:ext uri="{FF2B5EF4-FFF2-40B4-BE49-F238E27FC236}">
                  <a16:creationId xmlns:a16="http://schemas.microsoft.com/office/drawing/2014/main" id="{D55045B3-1EE6-131C-38A9-E71283DBCA09}"/>
                </a:ext>
              </a:extLst>
            </p:cNvPr>
            <p:cNvSpPr/>
            <p:nvPr/>
          </p:nvSpPr>
          <p:spPr>
            <a:xfrm>
              <a:off x="7337181" y="2507009"/>
              <a:ext cx="2825115" cy="1203960"/>
            </a:xfrm>
            <a:custGeom>
              <a:avLst/>
              <a:gdLst/>
              <a:ahLst/>
              <a:cxnLst/>
              <a:rect l="l" t="t" r="r" b="b"/>
              <a:pathLst>
                <a:path w="2825115" h="1203960">
                  <a:moveTo>
                    <a:pt x="2762100" y="1203364"/>
                  </a:moveTo>
                  <a:lnTo>
                    <a:pt x="62464" y="1203364"/>
                  </a:lnTo>
                  <a:lnTo>
                    <a:pt x="58116" y="1202936"/>
                  </a:lnTo>
                  <a:lnTo>
                    <a:pt x="22685" y="1186887"/>
                  </a:lnTo>
                  <a:lnTo>
                    <a:pt x="2140" y="1153858"/>
                  </a:lnTo>
                  <a:lnTo>
                    <a:pt x="0" y="1140900"/>
                  </a:lnTo>
                  <a:lnTo>
                    <a:pt x="0" y="1136511"/>
                  </a:lnTo>
                  <a:lnTo>
                    <a:pt x="0" y="62463"/>
                  </a:lnTo>
                  <a:lnTo>
                    <a:pt x="13705" y="26061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2762100" y="0"/>
                  </a:lnTo>
                  <a:lnTo>
                    <a:pt x="2798501" y="13705"/>
                  </a:lnTo>
                  <a:lnTo>
                    <a:pt x="2821153" y="45325"/>
                  </a:lnTo>
                  <a:lnTo>
                    <a:pt x="2824564" y="62463"/>
                  </a:lnTo>
                  <a:lnTo>
                    <a:pt x="2824564" y="1140900"/>
                  </a:lnTo>
                  <a:lnTo>
                    <a:pt x="2810857" y="1177302"/>
                  </a:lnTo>
                  <a:lnTo>
                    <a:pt x="2779238" y="1199955"/>
                  </a:lnTo>
                  <a:lnTo>
                    <a:pt x="2766447" y="1202936"/>
                  </a:lnTo>
                  <a:lnTo>
                    <a:pt x="2762100" y="1203364"/>
                  </a:lnTo>
                  <a:close/>
                </a:path>
              </a:pathLst>
            </a:custGeom>
            <a:gradFill flip="none" rotWithShape="1">
              <a:gsLst>
                <a:gs pos="5000">
                  <a:srgbClr val="017742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77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000" dirty="0">
                <a:solidFill>
                  <a:schemeClr val="lt1"/>
                </a:solidFill>
                <a:latin typeface="Montserrat" pitchFamily="2" charset="77"/>
              </a:endParaRPr>
            </a:p>
          </p:txBody>
        </p:sp>
        <p:pic>
          <p:nvPicPr>
            <p:cNvPr id="33" name="object 14">
              <a:extLst>
                <a:ext uri="{FF2B5EF4-FFF2-40B4-BE49-F238E27FC236}">
                  <a16:creationId xmlns:a16="http://schemas.microsoft.com/office/drawing/2014/main" id="{F3DDDED1-1F6F-D6C7-2B1F-791AE6F756F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0889" y="2657430"/>
              <a:ext cx="200560" cy="200560"/>
            </a:xfrm>
            <a:prstGeom prst="rect">
              <a:avLst/>
            </a:prstGeom>
            <a:gradFill flip="none" rotWithShape="1">
              <a:gsLst>
                <a:gs pos="5000">
                  <a:srgbClr val="017742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77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</p:pic>
      </p:grpSp>
      <p:sp>
        <p:nvSpPr>
          <p:cNvPr id="34" name="object 15">
            <a:extLst>
              <a:ext uri="{FF2B5EF4-FFF2-40B4-BE49-F238E27FC236}">
                <a16:creationId xmlns:a16="http://schemas.microsoft.com/office/drawing/2014/main" id="{AC9C07E2-77AC-22D9-C768-A779B8E38C12}"/>
              </a:ext>
            </a:extLst>
          </p:cNvPr>
          <p:cNvSpPr txBox="1"/>
          <p:nvPr/>
        </p:nvSpPr>
        <p:spPr>
          <a:xfrm>
            <a:off x="6369716" y="2675811"/>
            <a:ext cx="965239" cy="186591"/>
          </a:xfrm>
          <a:prstGeom prst="rect">
            <a:avLst/>
          </a:prstGeom>
        </p:spPr>
        <p:txBody>
          <a:bodyPr vert="horz" wrap="square" lIns="0" tIns="17146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b="1" spc="17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Phase</a:t>
            </a:r>
            <a:r>
              <a:rPr sz="1100" b="1" spc="6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9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2</a:t>
            </a:r>
            <a:endParaRPr sz="1100" dirty="0">
              <a:latin typeface="Montserrat" pitchFamily="2" charset="77"/>
              <a:cs typeface="Trebuchet MS"/>
            </a:endParaRPr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239621C8-05B1-D2EE-82AA-DFDFAB8429C2}"/>
              </a:ext>
            </a:extLst>
          </p:cNvPr>
          <p:cNvSpPr txBox="1"/>
          <p:nvPr/>
        </p:nvSpPr>
        <p:spPr>
          <a:xfrm>
            <a:off x="6068873" y="2909082"/>
            <a:ext cx="2101850" cy="288541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spcBef>
                <a:spcPts val="931"/>
              </a:spcBef>
            </a:pPr>
            <a:r>
              <a:rPr sz="1100" b="1" spc="12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Classification</a:t>
            </a:r>
            <a:r>
              <a:rPr sz="1100" b="1" spc="9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21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&amp;</a:t>
            </a:r>
            <a:r>
              <a:rPr sz="1100" b="1" spc="9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120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Alert</a:t>
            </a:r>
            <a:endParaRPr sz="1100" dirty="0">
              <a:latin typeface="Montserrat" pitchFamily="2" charset="77"/>
              <a:cs typeface="Trebuchet MS"/>
            </a:endParaRPr>
          </a:p>
        </p:txBody>
      </p:sp>
      <p:grpSp>
        <p:nvGrpSpPr>
          <p:cNvPr id="36" name="object 17">
            <a:extLst>
              <a:ext uri="{FF2B5EF4-FFF2-40B4-BE49-F238E27FC236}">
                <a16:creationId xmlns:a16="http://schemas.microsoft.com/office/drawing/2014/main" id="{794045E4-CCD3-82C3-B631-333CAA3091A0}"/>
              </a:ext>
            </a:extLst>
          </p:cNvPr>
          <p:cNvGrpSpPr/>
          <p:nvPr/>
        </p:nvGrpSpPr>
        <p:grpSpPr>
          <a:xfrm>
            <a:off x="2994690" y="3875162"/>
            <a:ext cx="2816225" cy="1203960"/>
            <a:chOff x="4387267" y="3844082"/>
            <a:chExt cx="2816225" cy="1203960"/>
          </a:xfrm>
        </p:grpSpPr>
        <p:sp>
          <p:nvSpPr>
            <p:cNvPr id="37" name="object 18">
              <a:extLst>
                <a:ext uri="{FF2B5EF4-FFF2-40B4-BE49-F238E27FC236}">
                  <a16:creationId xmlns:a16="http://schemas.microsoft.com/office/drawing/2014/main" id="{450E6E6B-D934-6B84-C1A8-3970B686B2D5}"/>
                </a:ext>
              </a:extLst>
            </p:cNvPr>
            <p:cNvSpPr/>
            <p:nvPr/>
          </p:nvSpPr>
          <p:spPr>
            <a:xfrm>
              <a:off x="4387267" y="3844082"/>
              <a:ext cx="2816225" cy="1203960"/>
            </a:xfrm>
            <a:custGeom>
              <a:avLst/>
              <a:gdLst/>
              <a:ahLst/>
              <a:cxnLst/>
              <a:rect l="l" t="t" r="r" b="b"/>
              <a:pathLst>
                <a:path w="2816225" h="1203960">
                  <a:moveTo>
                    <a:pt x="2753744" y="1203364"/>
                  </a:moveTo>
                  <a:lnTo>
                    <a:pt x="62464" y="1203364"/>
                  </a:lnTo>
                  <a:lnTo>
                    <a:pt x="58116" y="1202936"/>
                  </a:lnTo>
                  <a:lnTo>
                    <a:pt x="22685" y="1186888"/>
                  </a:lnTo>
                  <a:lnTo>
                    <a:pt x="2141" y="1153858"/>
                  </a:lnTo>
                  <a:lnTo>
                    <a:pt x="0" y="1140900"/>
                  </a:lnTo>
                  <a:lnTo>
                    <a:pt x="0" y="1136511"/>
                  </a:lnTo>
                  <a:lnTo>
                    <a:pt x="0" y="62463"/>
                  </a:lnTo>
                  <a:lnTo>
                    <a:pt x="13706" y="26061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2753744" y="0"/>
                  </a:lnTo>
                  <a:lnTo>
                    <a:pt x="2790146" y="13705"/>
                  </a:lnTo>
                  <a:lnTo>
                    <a:pt x="2812798" y="45324"/>
                  </a:lnTo>
                  <a:lnTo>
                    <a:pt x="2816208" y="62463"/>
                  </a:lnTo>
                  <a:lnTo>
                    <a:pt x="2816208" y="1140900"/>
                  </a:lnTo>
                  <a:lnTo>
                    <a:pt x="2802501" y="1177302"/>
                  </a:lnTo>
                  <a:lnTo>
                    <a:pt x="2770882" y="1199955"/>
                  </a:lnTo>
                  <a:lnTo>
                    <a:pt x="2758091" y="1202936"/>
                  </a:lnTo>
                  <a:lnTo>
                    <a:pt x="2753744" y="1203364"/>
                  </a:lnTo>
                  <a:close/>
                </a:path>
              </a:pathLst>
            </a:custGeom>
            <a:gradFill flip="none" rotWithShape="1">
              <a:gsLst>
                <a:gs pos="5000">
                  <a:srgbClr val="017742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77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000" dirty="0">
                <a:solidFill>
                  <a:schemeClr val="lt1"/>
                </a:solidFill>
                <a:latin typeface="Montserrat" pitchFamily="2" charset="77"/>
              </a:endParaRPr>
            </a:p>
          </p:txBody>
        </p:sp>
        <p:pic>
          <p:nvPicPr>
            <p:cNvPr id="38" name="object 19">
              <a:extLst>
                <a:ext uri="{FF2B5EF4-FFF2-40B4-BE49-F238E27FC236}">
                  <a16:creationId xmlns:a16="http://schemas.microsoft.com/office/drawing/2014/main" id="{66EAC857-8A5E-016B-A138-6787D109B25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0974" y="3994502"/>
              <a:ext cx="200560" cy="200560"/>
            </a:xfrm>
            <a:prstGeom prst="rect">
              <a:avLst/>
            </a:prstGeom>
            <a:gradFill flip="none" rotWithShape="1">
              <a:gsLst>
                <a:gs pos="5000">
                  <a:srgbClr val="017742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77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</p:pic>
      </p:grpSp>
      <p:sp>
        <p:nvSpPr>
          <p:cNvPr id="39" name="object 20">
            <a:extLst>
              <a:ext uri="{FF2B5EF4-FFF2-40B4-BE49-F238E27FC236}">
                <a16:creationId xmlns:a16="http://schemas.microsoft.com/office/drawing/2014/main" id="{B69E3423-BC27-648F-CFBF-ED65FE34EB9E}"/>
              </a:ext>
            </a:extLst>
          </p:cNvPr>
          <p:cNvSpPr txBox="1"/>
          <p:nvPr/>
        </p:nvSpPr>
        <p:spPr>
          <a:xfrm>
            <a:off x="3414839" y="4012883"/>
            <a:ext cx="811676" cy="186591"/>
          </a:xfrm>
          <a:prstGeom prst="rect">
            <a:avLst/>
          </a:prstGeom>
        </p:spPr>
        <p:txBody>
          <a:bodyPr vert="horz" wrap="square" lIns="0" tIns="17146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b="1" spc="17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Phase</a:t>
            </a:r>
            <a:r>
              <a:rPr sz="1100" b="1" spc="6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9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3</a:t>
            </a:r>
            <a:endParaRPr sz="1100" dirty="0">
              <a:latin typeface="Montserrat" pitchFamily="2" charset="77"/>
              <a:cs typeface="Trebuchet MS"/>
            </a:endParaRPr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CDA1873D-9B1C-9F24-69C8-254FDFA3BC5B}"/>
              </a:ext>
            </a:extLst>
          </p:cNvPr>
          <p:cNvSpPr txBox="1"/>
          <p:nvPr/>
        </p:nvSpPr>
        <p:spPr>
          <a:xfrm>
            <a:off x="3113999" y="4246155"/>
            <a:ext cx="2253616" cy="288541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spcBef>
                <a:spcPts val="931"/>
              </a:spcBef>
            </a:pPr>
            <a:r>
              <a:rPr sz="1100" b="1" spc="15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Risk</a:t>
            </a:r>
            <a:r>
              <a:rPr sz="1100" b="1" spc="71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21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&amp;</a:t>
            </a:r>
            <a:r>
              <a:rPr sz="1100" b="1" spc="71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140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Remediation</a:t>
            </a:r>
            <a:endParaRPr sz="1100" dirty="0">
              <a:latin typeface="Montserrat" pitchFamily="2" charset="77"/>
              <a:cs typeface="Trebuchet MS"/>
            </a:endParaRPr>
          </a:p>
        </p:txBody>
      </p:sp>
      <p:grpSp>
        <p:nvGrpSpPr>
          <p:cNvPr id="41" name="object 22">
            <a:extLst>
              <a:ext uri="{FF2B5EF4-FFF2-40B4-BE49-F238E27FC236}">
                <a16:creationId xmlns:a16="http://schemas.microsoft.com/office/drawing/2014/main" id="{35385018-0650-A0D2-1B9D-AB1661BA7EBA}"/>
              </a:ext>
            </a:extLst>
          </p:cNvPr>
          <p:cNvGrpSpPr/>
          <p:nvPr/>
        </p:nvGrpSpPr>
        <p:grpSpPr>
          <a:xfrm>
            <a:off x="5944605" y="3875162"/>
            <a:ext cx="2825115" cy="1203960"/>
            <a:chOff x="7337181" y="3844082"/>
            <a:chExt cx="2825115" cy="1203960"/>
          </a:xfrm>
        </p:grpSpPr>
        <p:sp>
          <p:nvSpPr>
            <p:cNvPr id="42" name="object 23">
              <a:extLst>
                <a:ext uri="{FF2B5EF4-FFF2-40B4-BE49-F238E27FC236}">
                  <a16:creationId xmlns:a16="http://schemas.microsoft.com/office/drawing/2014/main" id="{0B1228A4-77E3-FB9C-009A-C79576D37782}"/>
                </a:ext>
              </a:extLst>
            </p:cNvPr>
            <p:cNvSpPr/>
            <p:nvPr/>
          </p:nvSpPr>
          <p:spPr>
            <a:xfrm>
              <a:off x="7337181" y="3844082"/>
              <a:ext cx="2825115" cy="1203960"/>
            </a:xfrm>
            <a:custGeom>
              <a:avLst/>
              <a:gdLst/>
              <a:ahLst/>
              <a:cxnLst/>
              <a:rect l="l" t="t" r="r" b="b"/>
              <a:pathLst>
                <a:path w="2825115" h="1203960">
                  <a:moveTo>
                    <a:pt x="2762100" y="1203364"/>
                  </a:moveTo>
                  <a:lnTo>
                    <a:pt x="62464" y="1203364"/>
                  </a:lnTo>
                  <a:lnTo>
                    <a:pt x="58116" y="1202936"/>
                  </a:lnTo>
                  <a:lnTo>
                    <a:pt x="22685" y="1186888"/>
                  </a:lnTo>
                  <a:lnTo>
                    <a:pt x="2140" y="1153858"/>
                  </a:lnTo>
                  <a:lnTo>
                    <a:pt x="0" y="1140900"/>
                  </a:lnTo>
                  <a:lnTo>
                    <a:pt x="0" y="1136511"/>
                  </a:lnTo>
                  <a:lnTo>
                    <a:pt x="0" y="62463"/>
                  </a:lnTo>
                  <a:lnTo>
                    <a:pt x="13705" y="26061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2762100" y="0"/>
                  </a:lnTo>
                  <a:lnTo>
                    <a:pt x="2798501" y="13705"/>
                  </a:lnTo>
                  <a:lnTo>
                    <a:pt x="2821153" y="45324"/>
                  </a:lnTo>
                  <a:lnTo>
                    <a:pt x="2824564" y="62463"/>
                  </a:lnTo>
                  <a:lnTo>
                    <a:pt x="2824564" y="1140900"/>
                  </a:lnTo>
                  <a:lnTo>
                    <a:pt x="2810857" y="1177302"/>
                  </a:lnTo>
                  <a:lnTo>
                    <a:pt x="2779238" y="1199955"/>
                  </a:lnTo>
                  <a:lnTo>
                    <a:pt x="2766447" y="1202936"/>
                  </a:lnTo>
                  <a:lnTo>
                    <a:pt x="2762100" y="1203364"/>
                  </a:lnTo>
                  <a:close/>
                </a:path>
              </a:pathLst>
            </a:custGeom>
            <a:gradFill flip="none" rotWithShape="1">
              <a:gsLst>
                <a:gs pos="5000">
                  <a:srgbClr val="017742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77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000">
                <a:solidFill>
                  <a:schemeClr val="lt1"/>
                </a:solidFill>
                <a:latin typeface="Montserrat" pitchFamily="2" charset="77"/>
              </a:endParaRPr>
            </a:p>
          </p:txBody>
        </p:sp>
        <p:pic>
          <p:nvPicPr>
            <p:cNvPr id="43" name="object 24">
              <a:extLst>
                <a:ext uri="{FF2B5EF4-FFF2-40B4-BE49-F238E27FC236}">
                  <a16:creationId xmlns:a16="http://schemas.microsoft.com/office/drawing/2014/main" id="{681C5A86-837B-D707-4C0E-CECD010C21F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0889" y="3994502"/>
              <a:ext cx="200560" cy="200560"/>
            </a:xfrm>
            <a:prstGeom prst="rect">
              <a:avLst/>
            </a:prstGeom>
            <a:gradFill flip="none" rotWithShape="1">
              <a:gsLst>
                <a:gs pos="5000">
                  <a:srgbClr val="017742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77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</p:pic>
      </p:grpSp>
      <p:sp>
        <p:nvSpPr>
          <p:cNvPr id="44" name="object 25">
            <a:extLst>
              <a:ext uri="{FF2B5EF4-FFF2-40B4-BE49-F238E27FC236}">
                <a16:creationId xmlns:a16="http://schemas.microsoft.com/office/drawing/2014/main" id="{A1318B0B-0181-EA46-4DC4-3440ED5AB9B1}"/>
              </a:ext>
            </a:extLst>
          </p:cNvPr>
          <p:cNvSpPr txBox="1"/>
          <p:nvPr/>
        </p:nvSpPr>
        <p:spPr>
          <a:xfrm>
            <a:off x="6369716" y="4012883"/>
            <a:ext cx="921581" cy="186591"/>
          </a:xfrm>
          <a:prstGeom prst="rect">
            <a:avLst/>
          </a:prstGeom>
        </p:spPr>
        <p:txBody>
          <a:bodyPr vert="horz" wrap="square" lIns="0" tIns="17146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b="1" spc="17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Phase</a:t>
            </a:r>
            <a:r>
              <a:rPr sz="1100" b="1" spc="6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9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4</a:t>
            </a:r>
            <a:endParaRPr sz="1100" dirty="0">
              <a:latin typeface="Montserrat" pitchFamily="2" charset="77"/>
              <a:cs typeface="Trebuchet MS"/>
            </a:endParaRPr>
          </a:p>
        </p:txBody>
      </p:sp>
      <p:sp>
        <p:nvSpPr>
          <p:cNvPr id="45" name="object 26">
            <a:extLst>
              <a:ext uri="{FF2B5EF4-FFF2-40B4-BE49-F238E27FC236}">
                <a16:creationId xmlns:a16="http://schemas.microsoft.com/office/drawing/2014/main" id="{70FD837B-1338-D47F-C90D-A3DD65E76354}"/>
              </a:ext>
            </a:extLst>
          </p:cNvPr>
          <p:cNvSpPr txBox="1"/>
          <p:nvPr/>
        </p:nvSpPr>
        <p:spPr>
          <a:xfrm>
            <a:off x="6068873" y="4246154"/>
            <a:ext cx="2473960" cy="288541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spcBef>
                <a:spcPts val="931"/>
              </a:spcBef>
            </a:pPr>
            <a:r>
              <a:rPr sz="1100" b="1" spc="13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Analytics</a:t>
            </a:r>
            <a:r>
              <a:rPr sz="1100" b="1" spc="8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21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&amp;</a:t>
            </a:r>
            <a:r>
              <a:rPr sz="1100" b="1" spc="91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140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Learning</a:t>
            </a:r>
            <a:endParaRPr sz="1100" dirty="0">
              <a:latin typeface="Montserrat" pitchFamily="2" charset="77"/>
              <a:cs typeface="Trebuchet MS"/>
            </a:endParaRPr>
          </a:p>
        </p:txBody>
      </p:sp>
      <p:grpSp>
        <p:nvGrpSpPr>
          <p:cNvPr id="46" name="object 27">
            <a:extLst>
              <a:ext uri="{FF2B5EF4-FFF2-40B4-BE49-F238E27FC236}">
                <a16:creationId xmlns:a16="http://schemas.microsoft.com/office/drawing/2014/main" id="{DD6D7D50-C614-7C36-BBF8-EFB855956DDF}"/>
              </a:ext>
            </a:extLst>
          </p:cNvPr>
          <p:cNvGrpSpPr/>
          <p:nvPr/>
        </p:nvGrpSpPr>
        <p:grpSpPr>
          <a:xfrm>
            <a:off x="2994687" y="5212235"/>
            <a:ext cx="5774690" cy="791961"/>
            <a:chOff x="4387267" y="5181153"/>
            <a:chExt cx="5774690" cy="768985"/>
          </a:xfrm>
        </p:grpSpPr>
        <p:sp>
          <p:nvSpPr>
            <p:cNvPr id="47" name="object 28">
              <a:extLst>
                <a:ext uri="{FF2B5EF4-FFF2-40B4-BE49-F238E27FC236}">
                  <a16:creationId xmlns:a16="http://schemas.microsoft.com/office/drawing/2014/main" id="{342CC6DB-34FC-EFA5-F49A-7CCA476DD5E5}"/>
                </a:ext>
              </a:extLst>
            </p:cNvPr>
            <p:cNvSpPr/>
            <p:nvPr/>
          </p:nvSpPr>
          <p:spPr>
            <a:xfrm>
              <a:off x="4387267" y="5181153"/>
              <a:ext cx="5774690" cy="768985"/>
            </a:xfrm>
            <a:custGeom>
              <a:avLst/>
              <a:gdLst/>
              <a:ahLst/>
              <a:cxnLst/>
              <a:rect l="l" t="t" r="r" b="b"/>
              <a:pathLst>
                <a:path w="5774690" h="768985">
                  <a:moveTo>
                    <a:pt x="5712016" y="768816"/>
                  </a:moveTo>
                  <a:lnTo>
                    <a:pt x="62464" y="768816"/>
                  </a:lnTo>
                  <a:lnTo>
                    <a:pt x="58116" y="768387"/>
                  </a:lnTo>
                  <a:lnTo>
                    <a:pt x="22685" y="752338"/>
                  </a:lnTo>
                  <a:lnTo>
                    <a:pt x="2141" y="719310"/>
                  </a:lnTo>
                  <a:lnTo>
                    <a:pt x="0" y="706351"/>
                  </a:lnTo>
                  <a:lnTo>
                    <a:pt x="0" y="701962"/>
                  </a:lnTo>
                  <a:lnTo>
                    <a:pt x="0" y="62463"/>
                  </a:lnTo>
                  <a:lnTo>
                    <a:pt x="13706" y="26062"/>
                  </a:lnTo>
                  <a:lnTo>
                    <a:pt x="45325" y="3409"/>
                  </a:lnTo>
                  <a:lnTo>
                    <a:pt x="62464" y="0"/>
                  </a:lnTo>
                  <a:lnTo>
                    <a:pt x="5712016" y="0"/>
                  </a:lnTo>
                  <a:lnTo>
                    <a:pt x="5748416" y="13705"/>
                  </a:lnTo>
                  <a:lnTo>
                    <a:pt x="5771068" y="45324"/>
                  </a:lnTo>
                  <a:lnTo>
                    <a:pt x="5774479" y="62463"/>
                  </a:lnTo>
                  <a:lnTo>
                    <a:pt x="5774479" y="706351"/>
                  </a:lnTo>
                  <a:lnTo>
                    <a:pt x="5760772" y="742753"/>
                  </a:lnTo>
                  <a:lnTo>
                    <a:pt x="5729153" y="765406"/>
                  </a:lnTo>
                  <a:lnTo>
                    <a:pt x="5716362" y="768387"/>
                  </a:lnTo>
                  <a:lnTo>
                    <a:pt x="5712016" y="768816"/>
                  </a:lnTo>
                  <a:close/>
                </a:path>
              </a:pathLst>
            </a:custGeom>
            <a:gradFill flip="none" rotWithShape="1">
              <a:gsLst>
                <a:gs pos="5000">
                  <a:srgbClr val="017742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77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000" dirty="0">
                <a:solidFill>
                  <a:schemeClr val="lt1"/>
                </a:solidFill>
                <a:latin typeface="Montserrat" pitchFamily="2" charset="77"/>
              </a:endParaRPr>
            </a:p>
          </p:txBody>
        </p:sp>
        <p:pic>
          <p:nvPicPr>
            <p:cNvPr id="48" name="object 29">
              <a:extLst>
                <a:ext uri="{FF2B5EF4-FFF2-40B4-BE49-F238E27FC236}">
                  <a16:creationId xmlns:a16="http://schemas.microsoft.com/office/drawing/2014/main" id="{68C3ADB2-F033-8750-3007-64F7B00EB9A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0974" y="5465281"/>
              <a:ext cx="200560" cy="200560"/>
            </a:xfrm>
            <a:prstGeom prst="rect">
              <a:avLst/>
            </a:prstGeom>
            <a:gradFill flip="none" rotWithShape="1">
              <a:gsLst>
                <a:gs pos="5000">
                  <a:srgbClr val="017742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77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</p:pic>
      </p:grpSp>
      <p:sp>
        <p:nvSpPr>
          <p:cNvPr id="49" name="object 30">
            <a:extLst>
              <a:ext uri="{FF2B5EF4-FFF2-40B4-BE49-F238E27FC236}">
                <a16:creationId xmlns:a16="http://schemas.microsoft.com/office/drawing/2014/main" id="{21036148-6CBB-35CD-1242-37CDE4272311}"/>
              </a:ext>
            </a:extLst>
          </p:cNvPr>
          <p:cNvSpPr txBox="1"/>
          <p:nvPr/>
        </p:nvSpPr>
        <p:spPr>
          <a:xfrm>
            <a:off x="3414839" y="5483662"/>
            <a:ext cx="2940050" cy="355868"/>
          </a:xfrm>
          <a:prstGeom prst="rect">
            <a:avLst/>
          </a:prstGeom>
        </p:spPr>
        <p:txBody>
          <a:bodyPr vert="horz" wrap="square" lIns="0" tIns="17146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b="1" spc="17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Phase</a:t>
            </a:r>
            <a:r>
              <a:rPr sz="1100" b="1" spc="6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14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5</a:t>
            </a:r>
            <a:r>
              <a:rPr sz="1100" b="1" spc="45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15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Continuous</a:t>
            </a:r>
            <a:r>
              <a:rPr sz="1100" b="1" spc="6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 </a:t>
            </a:r>
            <a:r>
              <a:rPr sz="1100" b="1" spc="145" dirty="0">
                <a:solidFill>
                  <a:srgbClr val="15803C"/>
                </a:solidFill>
                <a:latin typeface="Montserrat" pitchFamily="2" charset="77"/>
                <a:cs typeface="Trebuchet MS"/>
              </a:rPr>
              <a:t>Improvement</a:t>
            </a:r>
            <a:endParaRPr sz="1100" dirty="0">
              <a:latin typeface="Montserrat" pitchFamily="2" charset="77"/>
              <a:cs typeface="Trebuchet MS"/>
            </a:endParaRPr>
          </a:p>
        </p:txBody>
      </p:sp>
      <p:sp>
        <p:nvSpPr>
          <p:cNvPr id="57" name="object 38">
            <a:extLst>
              <a:ext uri="{FF2B5EF4-FFF2-40B4-BE49-F238E27FC236}">
                <a16:creationId xmlns:a16="http://schemas.microsoft.com/office/drawing/2014/main" id="{D1319747-149E-F0EF-3F77-38593F488C43}"/>
              </a:ext>
            </a:extLst>
          </p:cNvPr>
          <p:cNvSpPr txBox="1"/>
          <p:nvPr/>
        </p:nvSpPr>
        <p:spPr>
          <a:xfrm>
            <a:off x="10120776" y="7135972"/>
            <a:ext cx="387985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099">
              <a:spcBef>
                <a:spcPts val="55"/>
              </a:spcBef>
            </a:pPr>
            <a:fld id="{81D60167-4931-47E6-BA6A-407CBD079E47}" type="slidenum">
              <a:rPr sz="900" spc="105" dirty="0">
                <a:solidFill>
                  <a:srgbClr val="FFFFFF"/>
                </a:solidFill>
                <a:latin typeface="Trebuchet MS"/>
                <a:cs typeface="Trebuchet MS"/>
              </a:rPr>
              <a:pPr marL="38099">
                <a:spcBef>
                  <a:spcPts val="55"/>
                </a:spcBef>
              </a:pPr>
              <a:t>4</a:t>
            </a:fld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17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1952670-3591-A4E6-58F8-F4E987919BEA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7028" y="274638"/>
            <a:ext cx="5965371" cy="1143000"/>
          </a:xfrm>
        </p:spPr>
        <p:txBody>
          <a:bodyPr>
            <a:normAutofit fontScale="90000"/>
          </a:bodyPr>
          <a:lstStyle/>
          <a:p>
            <a:r>
              <a:rPr dirty="0">
                <a:solidFill>
                  <a:srgbClr val="017742"/>
                </a:solidFill>
              </a:rPr>
              <a:t>Phase 1 – Problem Identification</a:t>
            </a:r>
          </a:p>
        </p:txBody>
      </p:sp>
      <p:sp>
        <p:nvSpPr>
          <p:cNvPr id="4" name="Rectangle: Rounded Corners 131">
            <a:extLst>
              <a:ext uri="{FF2B5EF4-FFF2-40B4-BE49-F238E27FC236}">
                <a16:creationId xmlns:a16="http://schemas.microsoft.com/office/drawing/2014/main" id="{2F136460-BC33-1C2A-EF76-5083CCE14F4E}"/>
              </a:ext>
            </a:extLst>
          </p:cNvPr>
          <p:cNvSpPr/>
          <p:nvPr/>
        </p:nvSpPr>
        <p:spPr>
          <a:xfrm>
            <a:off x="6963294" y="1739767"/>
            <a:ext cx="3305176" cy="1262209"/>
          </a:xfrm>
          <a:prstGeom prst="roundRect">
            <a:avLst/>
          </a:prstGeom>
          <a:noFill/>
          <a:ln w="19050">
            <a:solidFill>
              <a:srgbClr val="007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A33D16-C39D-B87E-37D6-4C2DEC304328}"/>
              </a:ext>
            </a:extLst>
          </p:cNvPr>
          <p:cNvSpPr/>
          <p:nvPr/>
        </p:nvSpPr>
        <p:spPr>
          <a:xfrm>
            <a:off x="7018834" y="1912717"/>
            <a:ext cx="30820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000"/>
            </a:pPr>
            <a:r>
              <a:rPr lang="en-IN" b="1" dirty="0">
                <a:solidFill>
                  <a:srgbClr val="017742"/>
                </a:solidFill>
                <a:latin typeface="Montserrat SemiBold" pitchFamily="2" charset="77"/>
              </a:rPr>
              <a:t>Uses sensors, cameras, or user input</a:t>
            </a:r>
          </a:p>
        </p:txBody>
      </p:sp>
      <p:sp>
        <p:nvSpPr>
          <p:cNvPr id="7" name="Rectangle: Rounded Corners 131">
            <a:extLst>
              <a:ext uri="{FF2B5EF4-FFF2-40B4-BE49-F238E27FC236}">
                <a16:creationId xmlns:a16="http://schemas.microsoft.com/office/drawing/2014/main" id="{95C4678F-CFE4-72DA-6328-7DF021AA9098}"/>
              </a:ext>
            </a:extLst>
          </p:cNvPr>
          <p:cNvSpPr/>
          <p:nvPr/>
        </p:nvSpPr>
        <p:spPr>
          <a:xfrm>
            <a:off x="6963293" y="3330215"/>
            <a:ext cx="3305176" cy="1262209"/>
          </a:xfrm>
          <a:prstGeom prst="roundRect">
            <a:avLst/>
          </a:prstGeom>
          <a:noFill/>
          <a:ln w="19050">
            <a:solidFill>
              <a:srgbClr val="007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4ED88-3EA3-EA2B-4EC1-39688DABCD67}"/>
              </a:ext>
            </a:extLst>
          </p:cNvPr>
          <p:cNvSpPr/>
          <p:nvPr/>
        </p:nvSpPr>
        <p:spPr>
          <a:xfrm>
            <a:off x="7136932" y="5292749"/>
            <a:ext cx="3305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000"/>
            </a:pPr>
            <a:r>
              <a:rPr lang="en-IN" b="1" dirty="0">
                <a:solidFill>
                  <a:srgbClr val="017742"/>
                </a:solidFill>
                <a:latin typeface="Montserrat SemiBold" pitchFamily="2" charset="77"/>
              </a:rPr>
              <a:t>Triggers the classification engine</a:t>
            </a:r>
          </a:p>
        </p:txBody>
      </p:sp>
      <p:sp>
        <p:nvSpPr>
          <p:cNvPr id="9" name="Rectangle: Rounded Corners 131">
            <a:extLst>
              <a:ext uri="{FF2B5EF4-FFF2-40B4-BE49-F238E27FC236}">
                <a16:creationId xmlns:a16="http://schemas.microsoft.com/office/drawing/2014/main" id="{BF4172BC-719C-E72B-4564-55FB0EB1A437}"/>
              </a:ext>
            </a:extLst>
          </p:cNvPr>
          <p:cNvSpPr/>
          <p:nvPr/>
        </p:nvSpPr>
        <p:spPr>
          <a:xfrm>
            <a:off x="7018834" y="5046523"/>
            <a:ext cx="3249635" cy="1262208"/>
          </a:xfrm>
          <a:prstGeom prst="roundRect">
            <a:avLst/>
          </a:prstGeom>
          <a:noFill/>
          <a:ln w="19050">
            <a:solidFill>
              <a:srgbClr val="007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45A822-05EE-1E02-C1AF-BADB700C263F}"/>
              </a:ext>
            </a:extLst>
          </p:cNvPr>
          <p:cNvSpPr/>
          <p:nvPr/>
        </p:nvSpPr>
        <p:spPr>
          <a:xfrm>
            <a:off x="7018834" y="3591242"/>
            <a:ext cx="3305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000"/>
            </a:pPr>
            <a:r>
              <a:rPr lang="en-IN" b="1" dirty="0">
                <a:solidFill>
                  <a:srgbClr val="017742"/>
                </a:solidFill>
                <a:latin typeface="Montserrat SemiBold" pitchFamily="2" charset="77"/>
              </a:rPr>
              <a:t>Detects contamination presence</a:t>
            </a:r>
          </a:p>
        </p:txBody>
      </p:sp>
      <p:grpSp>
        <p:nvGrpSpPr>
          <p:cNvPr id="12" name="object 32">
            <a:extLst>
              <a:ext uri="{FF2B5EF4-FFF2-40B4-BE49-F238E27FC236}">
                <a16:creationId xmlns:a16="http://schemas.microsoft.com/office/drawing/2014/main" id="{612F1FCA-1D37-2387-9F5D-B4DF8C7B27DF}"/>
              </a:ext>
            </a:extLst>
          </p:cNvPr>
          <p:cNvGrpSpPr/>
          <p:nvPr/>
        </p:nvGrpSpPr>
        <p:grpSpPr>
          <a:xfrm>
            <a:off x="-22562" y="0"/>
            <a:ext cx="5251269" cy="6858000"/>
            <a:chOff x="534828" y="1337071"/>
            <a:chExt cx="3852545" cy="5774690"/>
          </a:xfrm>
        </p:grpSpPr>
        <p:pic>
          <p:nvPicPr>
            <p:cNvPr id="13" name="object 33">
              <a:extLst>
                <a:ext uri="{FF2B5EF4-FFF2-40B4-BE49-F238E27FC236}">
                  <a16:creationId xmlns:a16="http://schemas.microsoft.com/office/drawing/2014/main" id="{0E958F03-2DF9-E90B-5325-DD8B56E74BE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828" y="1337071"/>
              <a:ext cx="3852438" cy="5774479"/>
            </a:xfrm>
            <a:prstGeom prst="rect">
              <a:avLst/>
            </a:prstGeom>
          </p:spPr>
        </p:pic>
        <p:pic>
          <p:nvPicPr>
            <p:cNvPr id="14" name="object 34">
              <a:extLst>
                <a:ext uri="{FF2B5EF4-FFF2-40B4-BE49-F238E27FC236}">
                  <a16:creationId xmlns:a16="http://schemas.microsoft.com/office/drawing/2014/main" id="{9C81A5F4-2F8D-CDD0-6D32-4FCA0E5596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828" y="6743856"/>
              <a:ext cx="3852438" cy="367694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A2E249C-9F3A-CBB1-352F-F75E718F2F89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Phase 2 – Classification &amp; Alerts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Phase 2a: Classifies waste (Yes/No)</a:t>
            </a:r>
          </a:p>
          <a:p>
            <a:pPr>
              <a:defRPr sz="2000"/>
            </a:pPr>
            <a:r>
              <a:rPr dirty="0"/>
              <a:t>Phase 2b: Alerts sent to Admin/User/Gov agencies</a:t>
            </a:r>
          </a:p>
          <a:p>
            <a:pPr>
              <a:defRPr sz="2000"/>
            </a:pPr>
            <a:r>
              <a:rPr dirty="0"/>
              <a:t>LLM + Sensor data makes real-time decisions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38E7AC-3CD3-C8F9-30E9-2BAF79314777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017742"/>
                </a:solidFill>
              </a:rPr>
              <a:t>Phase 3 – Risk &amp; Remediation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600202"/>
            <a:ext cx="5486400" cy="4525963"/>
          </a:xfrm>
        </p:spPr>
        <p:txBody>
          <a:bodyPr/>
          <a:lstStyle/>
          <a:p>
            <a:endParaRPr dirty="0"/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Phase 3a: Risk assessment of contamination severity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Phase 3b: LLM suggests corrective/preventive actions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Examples: Rerouting, Cleaning, Alert escalation</a:t>
            </a:r>
          </a:p>
        </p:txBody>
      </p:sp>
      <p:pic>
        <p:nvPicPr>
          <p:cNvPr id="4" name="object 19">
            <a:extLst>
              <a:ext uri="{FF2B5EF4-FFF2-40B4-BE49-F238E27FC236}">
                <a16:creationId xmlns:a16="http://schemas.microsoft.com/office/drawing/2014/main" id="{45700893-0F82-B9B6-50D7-30914899A7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327" y="2240124"/>
            <a:ext cx="5696673" cy="3246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C92012-2578-4800-5C8C-A77FF299D2D1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017742"/>
                </a:solidFill>
              </a:rPr>
              <a:t>Phase 4 – Analytics &amp;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sz="2400" dirty="0"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>
                <a:latin typeface="Montserrat" pitchFamily="2" charset="77"/>
              </a:rPr>
              <a:t>Tracks trends, root causes, and outcomes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>
                <a:latin typeface="Montserrat" pitchFamily="2" charset="77"/>
              </a:rPr>
              <a:t>Extracts actionable insights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>
                <a:latin typeface="Montserrat" pitchFamily="2" charset="77"/>
              </a:rPr>
              <a:t>Continuously learns and adapts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129B5-0026-E6C9-6F8A-F932C573DDF4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solidFill>
                  <a:srgbClr val="017742"/>
                </a:solidFill>
              </a:rPr>
              <a:t>Phase 5 – Continuous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656162"/>
            <a:ext cx="6381750" cy="45259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dirty="0"/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Feedback loop enhances decision-making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Reduces upstream contamination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Optimizes system for long-term impact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445530-015F-44A8-3FE1-6FDE8ADF54E7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52" name="Picture 4" descr="Tips: Top Ten Ways to Recycle ...">
            <a:extLst>
              <a:ext uri="{FF2B5EF4-FFF2-40B4-BE49-F238E27FC236}">
                <a16:creationId xmlns:a16="http://schemas.microsoft.com/office/drawing/2014/main" id="{283C0161-9A23-07A8-C957-B08E7819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2386524"/>
            <a:ext cx="5403850" cy="26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348</Words>
  <Application>Microsoft Macintosh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DM Sans</vt:lpstr>
      <vt:lpstr>Lufga</vt:lpstr>
      <vt:lpstr>Lufga Bold</vt:lpstr>
      <vt:lpstr>Lufga Medium</vt:lpstr>
      <vt:lpstr>Montserrat</vt:lpstr>
      <vt:lpstr>Montserrat Medium</vt:lpstr>
      <vt:lpstr>Montserrat SemiBold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Smart Waste Contamination Management Workflow</vt:lpstr>
      <vt:lpstr>Phase 1 – Problem Identification</vt:lpstr>
      <vt:lpstr>Phase 2 – Classification &amp; Alerts</vt:lpstr>
      <vt:lpstr>Phase 3 – Risk &amp; Remediation</vt:lpstr>
      <vt:lpstr>Phase 4 – Analytics &amp; Learning</vt:lpstr>
      <vt:lpstr>Phase 5 – Continuous Improvement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Microsoft Office User</cp:lastModifiedBy>
  <cp:revision>3</cp:revision>
  <dcterms:created xsi:type="dcterms:W3CDTF">2013-01-27T09:14:16Z</dcterms:created>
  <dcterms:modified xsi:type="dcterms:W3CDTF">2025-07-26T21:59:24Z</dcterms:modified>
  <cp:category/>
</cp:coreProperties>
</file>